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8288000" cy="10287000"/>
  <p:notesSz cx="6858000" cy="9144000"/>
  <p:embeddedFontLst>
    <p:embeddedFont>
      <p:font typeface="Arial Bold" panose="020B0704020202020204" pitchFamily="34" charset="0"/>
      <p:regular r:id="rId43"/>
      <p:bold r:id="rId44"/>
    </p:embeddedFont>
    <p:embeddedFont>
      <p:font typeface="Barlow Condensed Heavy"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9.svg"/><Relationship Id="rId7"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9.svg"/><Relationship Id="rId7"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9.svg"/><Relationship Id="rId7"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32.png"/><Relationship Id="rId4" Type="http://schemas.openxmlformats.org/officeDocument/2006/relationships/image" Target="../media/image30.jpe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7.png"/><Relationship Id="rId7" Type="http://schemas.openxmlformats.org/officeDocument/2006/relationships/image" Target="../media/image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9.png"/><Relationship Id="rId10" Type="http://schemas.openxmlformats.org/officeDocument/2006/relationships/image" Target="../media/image9.png"/><Relationship Id="rId4" Type="http://schemas.openxmlformats.org/officeDocument/2006/relationships/image" Target="../media/image38.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8.svg"/><Relationship Id="rId5" Type="http://schemas.openxmlformats.org/officeDocument/2006/relationships/image" Target="../media/image42.svg"/><Relationship Id="rId10" Type="http://schemas.openxmlformats.org/officeDocument/2006/relationships/image" Target="../media/image7.png"/><Relationship Id="rId4" Type="http://schemas.openxmlformats.org/officeDocument/2006/relationships/image" Target="../media/image41.png"/><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0.sv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0.svg"/><Relationship Id="rId4" Type="http://schemas.openxmlformats.org/officeDocument/2006/relationships/image" Target="../media/image25.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95268" y="388027"/>
            <a:ext cx="2544433" cy="2544433"/>
          </a:xfrm>
          <a:custGeom>
            <a:avLst/>
            <a:gdLst/>
            <a:ahLst/>
            <a:cxnLst/>
            <a:rect l="l" t="t" r="r" b="b"/>
            <a:pathLst>
              <a:path w="2544433" h="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97218" y="2932460"/>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txBody>
            <a:bodyPr/>
            <a:lstStyle/>
            <a:p>
              <a:endParaRPr lang="en-US"/>
            </a:p>
          </p:txBody>
        </p:sp>
        <p:sp>
          <p:nvSpPr>
            <p:cNvPr id="5" name="TextBox 5"/>
            <p:cNvSpPr txBox="1"/>
            <p:nvPr/>
          </p:nvSpPr>
          <p:spPr>
            <a:xfrm>
              <a:off x="0" y="-85725"/>
              <a:ext cx="683291" cy="129415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097152" y="-268057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999159" y="2282818"/>
            <a:ext cx="1025128" cy="1025128"/>
          </a:xfrm>
          <a:custGeom>
            <a:avLst/>
            <a:gdLst/>
            <a:ahLst/>
            <a:cxnLst/>
            <a:rect l="l" t="t" r="r" b="b"/>
            <a:pathLst>
              <a:path w="1025128" h="1025128">
                <a:moveTo>
                  <a:pt x="0" y="0"/>
                </a:moveTo>
                <a:lnTo>
                  <a:pt x="1025127" y="0"/>
                </a:lnTo>
                <a:lnTo>
                  <a:pt x="1025127" y="1025128"/>
                </a:lnTo>
                <a:lnTo>
                  <a:pt x="0" y="1025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2738735" y="856043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4608840" y="105633"/>
            <a:ext cx="806841" cy="564789"/>
          </a:xfrm>
          <a:custGeom>
            <a:avLst/>
            <a:gdLst/>
            <a:ahLst/>
            <a:cxnLst/>
            <a:rect l="l" t="t" r="r" b="b"/>
            <a:pathLst>
              <a:path w="806841" h="564789">
                <a:moveTo>
                  <a:pt x="0" y="0"/>
                </a:moveTo>
                <a:lnTo>
                  <a:pt x="806841" y="0"/>
                </a:lnTo>
                <a:lnTo>
                  <a:pt x="806841" y="564789"/>
                </a:lnTo>
                <a:lnTo>
                  <a:pt x="0" y="5647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5165608" y="321352"/>
            <a:ext cx="6975971" cy="981075"/>
          </a:xfrm>
          <a:prstGeom prst="rect">
            <a:avLst/>
          </a:prstGeom>
        </p:spPr>
        <p:txBody>
          <a:bodyPr lIns="0" tIns="0" rIns="0" bIns="0" rtlCol="0" anchor="t">
            <a:spAutoFit/>
          </a:bodyPr>
          <a:lstStyle/>
          <a:p>
            <a:pPr algn="ctr">
              <a:lnSpc>
                <a:spcPts val="3600"/>
              </a:lnSpc>
            </a:pPr>
            <a:r>
              <a:rPr lang="en-US" sz="3000" b="1">
                <a:solidFill>
                  <a:srgbClr val="0F4662"/>
                </a:solidFill>
                <a:latin typeface="Arial Bold"/>
                <a:ea typeface="Arial Bold"/>
                <a:cs typeface="Arial Bold"/>
                <a:sym typeface="Arial Bold"/>
              </a:rPr>
              <a:t>TRƯỜNG ĐẠI HỌC TRÀ VINH</a:t>
            </a:r>
          </a:p>
          <a:p>
            <a:pPr algn="ctr">
              <a:lnSpc>
                <a:spcPts val="3600"/>
              </a:lnSpc>
            </a:pPr>
            <a:r>
              <a:rPr lang="en-US" sz="3000" b="1">
                <a:solidFill>
                  <a:srgbClr val="0F4662"/>
                </a:solidFill>
                <a:latin typeface="Arial Bold"/>
                <a:ea typeface="Arial Bold"/>
                <a:cs typeface="Arial Bold"/>
                <a:sym typeface="Arial Bold"/>
              </a:rPr>
              <a:t>KHOA KỸ THUẬT VÀ CÔNG NGHỆ</a:t>
            </a:r>
          </a:p>
        </p:txBody>
      </p:sp>
      <p:sp>
        <p:nvSpPr>
          <p:cNvPr id="13" name="TextBox 13"/>
          <p:cNvSpPr txBox="1"/>
          <p:nvPr/>
        </p:nvSpPr>
        <p:spPr>
          <a:xfrm>
            <a:off x="4655735" y="2158993"/>
            <a:ext cx="8976530" cy="1038225"/>
          </a:xfrm>
          <a:prstGeom prst="rect">
            <a:avLst/>
          </a:prstGeom>
        </p:spPr>
        <p:txBody>
          <a:bodyPr lIns="0" tIns="0" rIns="0" bIns="0" rtlCol="0" anchor="t">
            <a:spAutoFit/>
          </a:bodyPr>
          <a:lstStyle/>
          <a:p>
            <a:pPr algn="ctr">
              <a:lnSpc>
                <a:spcPts val="7200"/>
              </a:lnSpc>
            </a:pPr>
            <a:r>
              <a:rPr lang="en-US" sz="6000" b="1">
                <a:solidFill>
                  <a:srgbClr val="0F4662"/>
                </a:solidFill>
                <a:latin typeface="Arial Bold"/>
                <a:ea typeface="Arial Bold"/>
                <a:cs typeface="Arial Bold"/>
                <a:sym typeface="Arial Bold"/>
              </a:rPr>
              <a:t>ĐỒ ÁN CƠ SỞ NGÀNH </a:t>
            </a:r>
          </a:p>
        </p:txBody>
      </p:sp>
      <p:sp>
        <p:nvSpPr>
          <p:cNvPr id="14" name="TextBox 14"/>
          <p:cNvSpPr txBox="1"/>
          <p:nvPr/>
        </p:nvSpPr>
        <p:spPr>
          <a:xfrm>
            <a:off x="2162962" y="3940168"/>
            <a:ext cx="14690572" cy="1628775"/>
          </a:xfrm>
          <a:prstGeom prst="rect">
            <a:avLst/>
          </a:prstGeom>
        </p:spPr>
        <p:txBody>
          <a:bodyPr lIns="0" tIns="0" rIns="0" bIns="0" rtlCol="0" anchor="t">
            <a:spAutoFit/>
          </a:bodyPr>
          <a:lstStyle/>
          <a:p>
            <a:pPr algn="ctr">
              <a:lnSpc>
                <a:spcPts val="6000"/>
              </a:lnSpc>
            </a:pPr>
            <a:r>
              <a:rPr lang="en-US" sz="5000" b="1">
                <a:solidFill>
                  <a:srgbClr val="0F4662"/>
                </a:solidFill>
                <a:latin typeface="Arial Bold"/>
                <a:ea typeface="Arial Bold"/>
                <a:cs typeface="Arial Bold"/>
                <a:sym typeface="Arial Bold"/>
              </a:rPr>
              <a:t>Đề tài: Xây dựng phần mềm ứng dụng quản lý </a:t>
            </a:r>
          </a:p>
          <a:p>
            <a:pPr algn="ctr">
              <a:lnSpc>
                <a:spcPts val="6000"/>
              </a:lnSpc>
            </a:pPr>
            <a:r>
              <a:rPr lang="en-US" sz="5000" b="1">
                <a:solidFill>
                  <a:srgbClr val="0F4662"/>
                </a:solidFill>
                <a:latin typeface="Arial Bold"/>
                <a:ea typeface="Arial Bold"/>
                <a:cs typeface="Arial Bold"/>
                <a:sym typeface="Arial Bold"/>
              </a:rPr>
              <a:t>cửa hàng bán điện thoại</a:t>
            </a:r>
          </a:p>
        </p:txBody>
      </p:sp>
      <p:sp>
        <p:nvSpPr>
          <p:cNvPr id="15" name="Freeform 15"/>
          <p:cNvSpPr/>
          <p:nvPr/>
        </p:nvSpPr>
        <p:spPr>
          <a:xfrm>
            <a:off x="160664" y="185225"/>
            <a:ext cx="1143000" cy="1117202"/>
          </a:xfrm>
          <a:custGeom>
            <a:avLst/>
            <a:gdLst/>
            <a:ahLst/>
            <a:cxnLst/>
            <a:rect l="l" t="t" r="r" b="b"/>
            <a:pathLst>
              <a:path w="1143000" h="1117202">
                <a:moveTo>
                  <a:pt x="0" y="0"/>
                </a:moveTo>
                <a:lnTo>
                  <a:pt x="1143000" y="0"/>
                </a:lnTo>
                <a:lnTo>
                  <a:pt x="1143000" y="1117203"/>
                </a:lnTo>
                <a:lnTo>
                  <a:pt x="0" y="1117203"/>
                </a:lnTo>
                <a:lnTo>
                  <a:pt x="0" y="0"/>
                </a:lnTo>
                <a:close/>
              </a:path>
            </a:pathLst>
          </a:custGeom>
          <a:blipFill>
            <a:blip r:embed="rId12"/>
            <a:stretch>
              <a:fillRect b="-2309"/>
            </a:stretch>
          </a:blipFill>
        </p:spPr>
        <p:txBody>
          <a:bodyPr/>
          <a:lstStyle/>
          <a:p>
            <a:endParaRPr lang="en-US"/>
          </a:p>
        </p:txBody>
      </p:sp>
      <p:sp>
        <p:nvSpPr>
          <p:cNvPr id="16" name="TextBox 16"/>
          <p:cNvSpPr txBox="1"/>
          <p:nvPr/>
        </p:nvSpPr>
        <p:spPr>
          <a:xfrm>
            <a:off x="1630285" y="6473818"/>
            <a:ext cx="5308045" cy="915987"/>
          </a:xfrm>
          <a:prstGeom prst="rect">
            <a:avLst/>
          </a:prstGeom>
        </p:spPr>
        <p:txBody>
          <a:bodyPr lIns="0" tIns="0" rIns="0" bIns="0" rtlCol="0" anchor="t">
            <a:spAutoFit/>
          </a:bodyPr>
          <a:lstStyle/>
          <a:p>
            <a:pPr algn="ctr">
              <a:lnSpc>
                <a:spcPts val="3437"/>
              </a:lnSpc>
              <a:spcBef>
                <a:spcPct val="0"/>
              </a:spcBef>
            </a:pPr>
            <a:r>
              <a:rPr lang="en-US" sz="2750" b="1" spc="-83">
                <a:solidFill>
                  <a:srgbClr val="0F4662"/>
                </a:solidFill>
                <a:latin typeface="Arial Bold"/>
                <a:ea typeface="Arial Bold"/>
                <a:cs typeface="Arial Bold"/>
                <a:sym typeface="Arial Bold"/>
              </a:rPr>
              <a:t>Giảng viên hướng dẫn:</a:t>
            </a:r>
          </a:p>
          <a:p>
            <a:pPr algn="ctr">
              <a:lnSpc>
                <a:spcPts val="3437"/>
              </a:lnSpc>
              <a:spcBef>
                <a:spcPct val="0"/>
              </a:spcBef>
            </a:pPr>
            <a:r>
              <a:rPr lang="en-US" sz="2750" b="1" spc="-83">
                <a:solidFill>
                  <a:srgbClr val="0F4662"/>
                </a:solidFill>
                <a:latin typeface="Arial Bold"/>
                <a:ea typeface="Arial Bold"/>
                <a:cs typeface="Arial Bold"/>
                <a:sym typeface="Arial Bold"/>
              </a:rPr>
              <a:t>ThS./TS: Nguyễn Trần Diễm Hạnh</a:t>
            </a:r>
          </a:p>
        </p:txBody>
      </p:sp>
      <p:sp>
        <p:nvSpPr>
          <p:cNvPr id="17" name="TextBox 17"/>
          <p:cNvSpPr txBox="1"/>
          <p:nvPr/>
        </p:nvSpPr>
        <p:spPr>
          <a:xfrm>
            <a:off x="10859685" y="6483343"/>
            <a:ext cx="5029795" cy="1801521"/>
          </a:xfrm>
          <a:prstGeom prst="rect">
            <a:avLst/>
          </a:prstGeom>
        </p:spPr>
        <p:txBody>
          <a:bodyPr lIns="0" tIns="0" rIns="0" bIns="0" rtlCol="0" anchor="t">
            <a:spAutoFit/>
          </a:bodyPr>
          <a:lstStyle/>
          <a:p>
            <a:pPr algn="ctr">
              <a:lnSpc>
                <a:spcPts val="3494"/>
              </a:lnSpc>
              <a:spcBef>
                <a:spcPct val="0"/>
              </a:spcBef>
            </a:pPr>
            <a:r>
              <a:rPr lang="en-US" sz="2795" b="1" spc="-85">
                <a:solidFill>
                  <a:srgbClr val="0F4662"/>
                </a:solidFill>
                <a:latin typeface="Arial Bold"/>
                <a:ea typeface="Arial Bold"/>
                <a:cs typeface="Arial Bold"/>
                <a:sym typeface="Arial Bold"/>
              </a:rPr>
              <a:t>Sinh viên thực hiện:</a:t>
            </a:r>
          </a:p>
          <a:p>
            <a:pPr algn="ctr">
              <a:lnSpc>
                <a:spcPts val="3494"/>
              </a:lnSpc>
              <a:spcBef>
                <a:spcPct val="0"/>
              </a:spcBef>
            </a:pPr>
            <a:r>
              <a:rPr lang="en-US" sz="2795" b="1" spc="-85">
                <a:solidFill>
                  <a:srgbClr val="0F4662"/>
                </a:solidFill>
                <a:latin typeface="Arial Bold"/>
                <a:ea typeface="Arial Bold"/>
                <a:cs typeface="Arial Bold"/>
                <a:sym typeface="Arial Bold"/>
              </a:rPr>
              <a:t>Họ tên: Nguyễn Thị Huyền Trân</a:t>
            </a:r>
          </a:p>
          <a:p>
            <a:pPr algn="ctr">
              <a:lnSpc>
                <a:spcPts val="3494"/>
              </a:lnSpc>
              <a:spcBef>
                <a:spcPct val="0"/>
              </a:spcBef>
            </a:pPr>
            <a:r>
              <a:rPr lang="en-US" sz="2795" b="1" spc="-85">
                <a:solidFill>
                  <a:srgbClr val="0F4662"/>
                </a:solidFill>
                <a:latin typeface="Arial Bold"/>
                <a:ea typeface="Arial Bold"/>
                <a:cs typeface="Arial Bold"/>
                <a:sym typeface="Arial Bold"/>
              </a:rPr>
              <a:t>MSSV:110122190</a:t>
            </a:r>
          </a:p>
          <a:p>
            <a:pPr algn="ctr">
              <a:lnSpc>
                <a:spcPts val="3494"/>
              </a:lnSpc>
              <a:spcBef>
                <a:spcPct val="0"/>
              </a:spcBef>
            </a:pPr>
            <a:r>
              <a:rPr lang="en-US" sz="2795" b="1" spc="-85">
                <a:solidFill>
                  <a:srgbClr val="0F4662"/>
                </a:solidFill>
                <a:latin typeface="Arial Bold"/>
                <a:ea typeface="Arial Bold"/>
                <a:cs typeface="Arial Bold"/>
                <a:sym typeface="Arial Bold"/>
              </a:rPr>
              <a:t>Lớp:DA22TTC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2412" y="905728"/>
            <a:ext cx="13016059" cy="934847"/>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00000"/>
                </a:solidFill>
                <a:latin typeface="Arial Bold"/>
                <a:ea typeface="Arial Bold"/>
                <a:cs typeface="Arial Bold"/>
                <a:sym typeface="Arial Bold"/>
              </a:rPr>
              <a:t>Chức năng chính của ứng dụng </a:t>
            </a:r>
          </a:p>
        </p:txBody>
      </p:sp>
      <p:grpSp>
        <p:nvGrpSpPr>
          <p:cNvPr id="3" name="Group 3"/>
          <p:cNvGrpSpPr/>
          <p:nvPr/>
        </p:nvGrpSpPr>
        <p:grpSpPr>
          <a:xfrm>
            <a:off x="3927376" y="2766650"/>
            <a:ext cx="14540478" cy="6809407"/>
            <a:chOff x="0" y="0"/>
            <a:chExt cx="3829591" cy="1793424"/>
          </a:xfrm>
        </p:grpSpPr>
        <p:sp>
          <p:nvSpPr>
            <p:cNvPr id="4" name="Freeform 4"/>
            <p:cNvSpPr/>
            <p:nvPr/>
          </p:nvSpPr>
          <p:spPr>
            <a:xfrm>
              <a:off x="0" y="0"/>
              <a:ext cx="3829591" cy="1793424"/>
            </a:xfrm>
            <a:custGeom>
              <a:avLst/>
              <a:gdLst/>
              <a:ahLst/>
              <a:cxnLst/>
              <a:rect l="l" t="t" r="r" b="b"/>
              <a:pathLst>
                <a:path w="3829591" h="1793424">
                  <a:moveTo>
                    <a:pt x="7987" y="0"/>
                  </a:moveTo>
                  <a:lnTo>
                    <a:pt x="3821604" y="0"/>
                  </a:lnTo>
                  <a:cubicBezTo>
                    <a:pt x="3823723" y="0"/>
                    <a:pt x="3825754" y="841"/>
                    <a:pt x="3827252" y="2339"/>
                  </a:cubicBezTo>
                  <a:cubicBezTo>
                    <a:pt x="3828750" y="3837"/>
                    <a:pt x="3829591" y="5868"/>
                    <a:pt x="3829591" y="7987"/>
                  </a:cubicBezTo>
                  <a:lnTo>
                    <a:pt x="3829591" y="1785438"/>
                  </a:lnTo>
                  <a:cubicBezTo>
                    <a:pt x="3829591" y="1787556"/>
                    <a:pt x="3828750" y="1789587"/>
                    <a:pt x="3827252" y="1791085"/>
                  </a:cubicBezTo>
                  <a:cubicBezTo>
                    <a:pt x="3825754" y="1792583"/>
                    <a:pt x="3823723" y="1793424"/>
                    <a:pt x="3821604" y="1793424"/>
                  </a:cubicBezTo>
                  <a:lnTo>
                    <a:pt x="7987" y="1793424"/>
                  </a:lnTo>
                  <a:cubicBezTo>
                    <a:pt x="5868" y="1793424"/>
                    <a:pt x="3837" y="1792583"/>
                    <a:pt x="2339" y="1791085"/>
                  </a:cubicBezTo>
                  <a:cubicBezTo>
                    <a:pt x="841" y="1789587"/>
                    <a:pt x="0" y="1787556"/>
                    <a:pt x="0" y="1785438"/>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txBody>
            <a:bodyPr/>
            <a:lstStyle/>
            <a:p>
              <a:endParaRPr lang="en-US"/>
            </a:p>
          </p:txBody>
        </p:sp>
        <p:sp>
          <p:nvSpPr>
            <p:cNvPr id="5" name="TextBox 5"/>
            <p:cNvSpPr txBox="1"/>
            <p:nvPr/>
          </p:nvSpPr>
          <p:spPr>
            <a:xfrm>
              <a:off x="0" y="-85725"/>
              <a:ext cx="3829591" cy="1879149"/>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931953" y="5839566"/>
            <a:ext cx="4278541" cy="1001636"/>
            <a:chOff x="0" y="0"/>
            <a:chExt cx="1126858" cy="263805"/>
          </a:xfrm>
        </p:grpSpPr>
        <p:sp>
          <p:nvSpPr>
            <p:cNvPr id="7" name="Freeform 7"/>
            <p:cNvSpPr/>
            <p:nvPr/>
          </p:nvSpPr>
          <p:spPr>
            <a:xfrm>
              <a:off x="0" y="0"/>
              <a:ext cx="1126859" cy="263805"/>
            </a:xfrm>
            <a:custGeom>
              <a:avLst/>
              <a:gdLst/>
              <a:ahLst/>
              <a:cxnLst/>
              <a:rect l="l" t="t" r="r" b="b"/>
              <a:pathLst>
                <a:path w="1126859" h="263805">
                  <a:moveTo>
                    <a:pt x="92283" y="0"/>
                  </a:moveTo>
                  <a:lnTo>
                    <a:pt x="1034575" y="0"/>
                  </a:lnTo>
                  <a:cubicBezTo>
                    <a:pt x="1059050" y="0"/>
                    <a:pt x="1082523" y="9723"/>
                    <a:pt x="1099829" y="27029"/>
                  </a:cubicBezTo>
                  <a:cubicBezTo>
                    <a:pt x="1117136" y="44336"/>
                    <a:pt x="1126859" y="67808"/>
                    <a:pt x="1126859" y="92283"/>
                  </a:cubicBezTo>
                  <a:lnTo>
                    <a:pt x="1126859" y="171522"/>
                  </a:lnTo>
                  <a:cubicBezTo>
                    <a:pt x="1126859" y="195997"/>
                    <a:pt x="1117136" y="219470"/>
                    <a:pt x="1099829" y="236776"/>
                  </a:cubicBezTo>
                  <a:cubicBezTo>
                    <a:pt x="1082523" y="254083"/>
                    <a:pt x="1059050" y="263805"/>
                    <a:pt x="1034575" y="263805"/>
                  </a:cubicBezTo>
                  <a:lnTo>
                    <a:pt x="92283" y="263805"/>
                  </a:lnTo>
                  <a:cubicBezTo>
                    <a:pt x="67808" y="263805"/>
                    <a:pt x="44336" y="254083"/>
                    <a:pt x="27029" y="236776"/>
                  </a:cubicBezTo>
                  <a:cubicBezTo>
                    <a:pt x="9723" y="219470"/>
                    <a:pt x="0" y="195997"/>
                    <a:pt x="0" y="171522"/>
                  </a:cubicBezTo>
                  <a:lnTo>
                    <a:pt x="0" y="92283"/>
                  </a:lnTo>
                  <a:cubicBezTo>
                    <a:pt x="0" y="67808"/>
                    <a:pt x="9723" y="44336"/>
                    <a:pt x="27029" y="27029"/>
                  </a:cubicBezTo>
                  <a:cubicBezTo>
                    <a:pt x="44336" y="9723"/>
                    <a:pt x="67808" y="0"/>
                    <a:pt x="92283" y="0"/>
                  </a:cubicBezTo>
                  <a:close/>
                </a:path>
              </a:pathLst>
            </a:custGeom>
            <a:solidFill>
              <a:srgbClr val="5188CC"/>
            </a:solidFill>
          </p:spPr>
          <p:txBody>
            <a:bodyPr/>
            <a:lstStyle/>
            <a:p>
              <a:endParaRPr lang="en-US"/>
            </a:p>
          </p:txBody>
        </p:sp>
        <p:sp>
          <p:nvSpPr>
            <p:cNvPr id="8" name="TextBox 8"/>
            <p:cNvSpPr txBox="1"/>
            <p:nvPr/>
          </p:nvSpPr>
          <p:spPr>
            <a:xfrm>
              <a:off x="0" y="-85725"/>
              <a:ext cx="1126858" cy="34953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039987" y="6085628"/>
            <a:ext cx="3920547" cy="420368"/>
          </a:xfrm>
          <a:prstGeom prst="rect">
            <a:avLst/>
          </a:prstGeom>
        </p:spPr>
        <p:txBody>
          <a:bodyPr lIns="0" tIns="0" rIns="0" bIns="0" rtlCol="0" anchor="t">
            <a:spAutoFit/>
          </a:bodyPr>
          <a:lstStyle/>
          <a:p>
            <a:pPr algn="ctr">
              <a:lnSpc>
                <a:spcPts val="3080"/>
              </a:lnSpc>
            </a:pPr>
            <a:r>
              <a:rPr lang="en-US" sz="2200" b="1">
                <a:solidFill>
                  <a:srgbClr val="FFFFFF"/>
                </a:solidFill>
                <a:latin typeface="Arial Bold"/>
                <a:ea typeface="Arial Bold"/>
                <a:cs typeface="Arial Bold"/>
                <a:sym typeface="Arial Bold"/>
              </a:rPr>
              <a:t>2.Quản lý mẫu điện thoại</a:t>
            </a:r>
          </a:p>
        </p:txBody>
      </p:sp>
      <p:grpSp>
        <p:nvGrpSpPr>
          <p:cNvPr id="10" name="Group 10"/>
          <p:cNvGrpSpPr/>
          <p:nvPr/>
        </p:nvGrpSpPr>
        <p:grpSpPr>
          <a:xfrm>
            <a:off x="4672940" y="3239156"/>
            <a:ext cx="4471060" cy="922681"/>
            <a:chOff x="0" y="0"/>
            <a:chExt cx="1177563" cy="243011"/>
          </a:xfrm>
        </p:grpSpPr>
        <p:sp>
          <p:nvSpPr>
            <p:cNvPr id="11" name="Freeform 11"/>
            <p:cNvSpPr/>
            <p:nvPr/>
          </p:nvSpPr>
          <p:spPr>
            <a:xfrm>
              <a:off x="0" y="0"/>
              <a:ext cx="1177563" cy="243011"/>
            </a:xfrm>
            <a:custGeom>
              <a:avLst/>
              <a:gdLst/>
              <a:ahLst/>
              <a:cxnLst/>
              <a:rect l="l" t="t" r="r" b="b"/>
              <a:pathLst>
                <a:path w="1177563" h="243011">
                  <a:moveTo>
                    <a:pt x="88310" y="0"/>
                  </a:moveTo>
                  <a:lnTo>
                    <a:pt x="1089253" y="0"/>
                  </a:lnTo>
                  <a:cubicBezTo>
                    <a:pt x="1138026" y="0"/>
                    <a:pt x="1177563" y="39538"/>
                    <a:pt x="1177563" y="88310"/>
                  </a:cubicBezTo>
                  <a:lnTo>
                    <a:pt x="1177563" y="154701"/>
                  </a:lnTo>
                  <a:cubicBezTo>
                    <a:pt x="1177563" y="203473"/>
                    <a:pt x="1138026" y="243011"/>
                    <a:pt x="1089253" y="243011"/>
                  </a:cubicBezTo>
                  <a:lnTo>
                    <a:pt x="88310" y="243011"/>
                  </a:lnTo>
                  <a:cubicBezTo>
                    <a:pt x="39538" y="243011"/>
                    <a:pt x="0" y="203473"/>
                    <a:pt x="0" y="154701"/>
                  </a:cubicBezTo>
                  <a:lnTo>
                    <a:pt x="0" y="88310"/>
                  </a:lnTo>
                  <a:cubicBezTo>
                    <a:pt x="0" y="39538"/>
                    <a:pt x="39538" y="0"/>
                    <a:pt x="88310" y="0"/>
                  </a:cubicBezTo>
                  <a:close/>
                </a:path>
              </a:pathLst>
            </a:custGeom>
            <a:solidFill>
              <a:srgbClr val="5188CC"/>
            </a:solidFill>
          </p:spPr>
          <p:txBody>
            <a:bodyPr/>
            <a:lstStyle/>
            <a:p>
              <a:endParaRPr lang="en-US"/>
            </a:p>
          </p:txBody>
        </p:sp>
        <p:sp>
          <p:nvSpPr>
            <p:cNvPr id="12" name="TextBox 12"/>
            <p:cNvSpPr txBox="1"/>
            <p:nvPr/>
          </p:nvSpPr>
          <p:spPr>
            <a:xfrm>
              <a:off x="0" y="-85725"/>
              <a:ext cx="1177563" cy="328736"/>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806201" y="3350944"/>
            <a:ext cx="3996512" cy="810893"/>
          </a:xfrm>
          <a:prstGeom prst="rect">
            <a:avLst/>
          </a:prstGeom>
        </p:spPr>
        <p:txBody>
          <a:bodyPr lIns="0" tIns="0" rIns="0" bIns="0" rtlCol="0" anchor="t">
            <a:spAutoFit/>
          </a:bodyPr>
          <a:lstStyle/>
          <a:p>
            <a:pPr marL="474996" lvl="1" indent="-237498" algn="ctr">
              <a:lnSpc>
                <a:spcPts val="3080"/>
              </a:lnSpc>
              <a:buAutoNum type="arabicPeriod"/>
            </a:pPr>
            <a:r>
              <a:rPr lang="en-US" sz="2200" b="1">
                <a:solidFill>
                  <a:srgbClr val="FFFFFF"/>
                </a:solidFill>
                <a:latin typeface="Arial Bold"/>
                <a:ea typeface="Arial Bold"/>
                <a:cs typeface="Arial Bold"/>
                <a:sym typeface="Arial Bold"/>
              </a:rPr>
              <a:t>Quản lý danh mục điện thoại</a:t>
            </a:r>
          </a:p>
        </p:txBody>
      </p:sp>
      <p:grpSp>
        <p:nvGrpSpPr>
          <p:cNvPr id="14" name="Group 14"/>
          <p:cNvGrpSpPr/>
          <p:nvPr/>
        </p:nvGrpSpPr>
        <p:grpSpPr>
          <a:xfrm>
            <a:off x="13096989" y="3239156"/>
            <a:ext cx="4684654" cy="1006333"/>
            <a:chOff x="0" y="0"/>
            <a:chExt cx="1233818" cy="265042"/>
          </a:xfrm>
        </p:grpSpPr>
        <p:sp>
          <p:nvSpPr>
            <p:cNvPr id="15" name="Freeform 15"/>
            <p:cNvSpPr/>
            <p:nvPr/>
          </p:nvSpPr>
          <p:spPr>
            <a:xfrm>
              <a:off x="0" y="0"/>
              <a:ext cx="1233818" cy="265042"/>
            </a:xfrm>
            <a:custGeom>
              <a:avLst/>
              <a:gdLst/>
              <a:ahLst/>
              <a:cxnLst/>
              <a:rect l="l" t="t" r="r" b="b"/>
              <a:pathLst>
                <a:path w="1233818" h="265042">
                  <a:moveTo>
                    <a:pt x="84283" y="0"/>
                  </a:moveTo>
                  <a:lnTo>
                    <a:pt x="1149535" y="0"/>
                  </a:lnTo>
                  <a:cubicBezTo>
                    <a:pt x="1171888" y="0"/>
                    <a:pt x="1193326" y="8880"/>
                    <a:pt x="1209132" y="24686"/>
                  </a:cubicBezTo>
                  <a:cubicBezTo>
                    <a:pt x="1224938" y="40492"/>
                    <a:pt x="1233818" y="61930"/>
                    <a:pt x="1233818" y="84283"/>
                  </a:cubicBezTo>
                  <a:lnTo>
                    <a:pt x="1233818" y="180759"/>
                  </a:lnTo>
                  <a:cubicBezTo>
                    <a:pt x="1233818" y="203113"/>
                    <a:pt x="1224938" y="224550"/>
                    <a:pt x="1209132" y="240356"/>
                  </a:cubicBezTo>
                  <a:cubicBezTo>
                    <a:pt x="1193326" y="256163"/>
                    <a:pt x="1171888" y="265042"/>
                    <a:pt x="1149535" y="265042"/>
                  </a:cubicBezTo>
                  <a:lnTo>
                    <a:pt x="84283" y="265042"/>
                  </a:lnTo>
                  <a:cubicBezTo>
                    <a:pt x="61930" y="265042"/>
                    <a:pt x="40492" y="256163"/>
                    <a:pt x="24686" y="240356"/>
                  </a:cubicBezTo>
                  <a:cubicBezTo>
                    <a:pt x="8880" y="224550"/>
                    <a:pt x="0" y="203113"/>
                    <a:pt x="0" y="180759"/>
                  </a:cubicBezTo>
                  <a:lnTo>
                    <a:pt x="0" y="84283"/>
                  </a:lnTo>
                  <a:cubicBezTo>
                    <a:pt x="0" y="61930"/>
                    <a:pt x="8880" y="40492"/>
                    <a:pt x="24686" y="24686"/>
                  </a:cubicBezTo>
                  <a:cubicBezTo>
                    <a:pt x="40492" y="8880"/>
                    <a:pt x="61930" y="0"/>
                    <a:pt x="84283" y="0"/>
                  </a:cubicBezTo>
                  <a:close/>
                </a:path>
              </a:pathLst>
            </a:custGeom>
            <a:solidFill>
              <a:srgbClr val="5188CC"/>
            </a:solidFill>
          </p:spPr>
          <p:txBody>
            <a:bodyPr/>
            <a:lstStyle/>
            <a:p>
              <a:endParaRPr lang="en-US"/>
            </a:p>
          </p:txBody>
        </p:sp>
        <p:sp>
          <p:nvSpPr>
            <p:cNvPr id="16" name="TextBox 16"/>
            <p:cNvSpPr txBox="1"/>
            <p:nvPr/>
          </p:nvSpPr>
          <p:spPr>
            <a:xfrm>
              <a:off x="0" y="-85725"/>
              <a:ext cx="1233818" cy="350767"/>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3834462" y="3294013"/>
            <a:ext cx="3209709" cy="810893"/>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Arial Bold"/>
                <a:ea typeface="Arial Bold"/>
                <a:cs typeface="Arial Bold"/>
                <a:sym typeface="Arial Bold"/>
              </a:rPr>
              <a:t>3. Quản lý Danh mục Khách hàng</a:t>
            </a:r>
          </a:p>
        </p:txBody>
      </p:sp>
      <p:sp>
        <p:nvSpPr>
          <p:cNvPr id="18" name="TextBox 18"/>
          <p:cNvSpPr txBox="1"/>
          <p:nvPr/>
        </p:nvSpPr>
        <p:spPr>
          <a:xfrm>
            <a:off x="4769796" y="4648246"/>
            <a:ext cx="3996512" cy="2149473"/>
          </a:xfrm>
          <a:prstGeom prst="rect">
            <a:avLst/>
          </a:prstGeom>
        </p:spPr>
        <p:txBody>
          <a:bodyPr lIns="0" tIns="0" rIns="0" bIns="0" rtlCol="0" anchor="t">
            <a:spAutoFit/>
          </a:bodyPr>
          <a:lstStyle/>
          <a:p>
            <a:pPr algn="just">
              <a:lnSpc>
                <a:spcPts val="2800"/>
              </a:lnSpc>
            </a:pPr>
            <a:r>
              <a:rPr lang="en-US" sz="2000" b="1">
                <a:solidFill>
                  <a:srgbClr val="000000"/>
                </a:solidFill>
                <a:latin typeface="Arial Bold"/>
                <a:ea typeface="Arial Bold"/>
                <a:cs typeface="Arial Bold"/>
                <a:sym typeface="Arial Bold"/>
              </a:rPr>
              <a:t>Thêm, sửa, xóa thông tin về điện thoại, giúp cửa hàng duy trì một hệ thống hiệu quả và hỗ trợ nhân viên trong việc phục vụ khách hàng.</a:t>
            </a:r>
          </a:p>
          <a:p>
            <a:pPr algn="just">
              <a:lnSpc>
                <a:spcPts val="2800"/>
              </a:lnSpc>
            </a:pPr>
            <a:endParaRPr lang="en-US" sz="2000" b="1">
              <a:solidFill>
                <a:srgbClr val="000000"/>
              </a:solidFill>
              <a:latin typeface="Arial Bold"/>
              <a:ea typeface="Arial Bold"/>
              <a:cs typeface="Arial Bold"/>
              <a:sym typeface="Arial Bold"/>
            </a:endParaRPr>
          </a:p>
        </p:txBody>
      </p:sp>
      <p:sp>
        <p:nvSpPr>
          <p:cNvPr id="19" name="TextBox 19"/>
          <p:cNvSpPr txBox="1"/>
          <p:nvPr/>
        </p:nvSpPr>
        <p:spPr>
          <a:xfrm>
            <a:off x="9144000" y="7107902"/>
            <a:ext cx="4107230" cy="1797048"/>
          </a:xfrm>
          <a:prstGeom prst="rect">
            <a:avLst/>
          </a:prstGeom>
        </p:spPr>
        <p:txBody>
          <a:bodyPr lIns="0" tIns="0" rIns="0" bIns="0" rtlCol="0" anchor="t">
            <a:spAutoFit/>
          </a:bodyPr>
          <a:lstStyle/>
          <a:p>
            <a:pPr algn="just">
              <a:lnSpc>
                <a:spcPts val="2800"/>
              </a:lnSpc>
            </a:pPr>
            <a:r>
              <a:rPr lang="en-US" sz="2000" b="1">
                <a:solidFill>
                  <a:srgbClr val="000000"/>
                </a:solidFill>
                <a:latin typeface="Arial Bold"/>
                <a:ea typeface="Arial Bold"/>
                <a:cs typeface="Arial Bold"/>
                <a:sym typeface="Arial Bold"/>
              </a:rPr>
              <a:t>Lưu trữ thông tin, thêm, sửa, xóa (khi mẫu điện thoại ngừng kinh doanh), giúp cửa hàng kiểm soát và theo dõi các mẫu sản phẩm đã và đang bán.</a:t>
            </a:r>
          </a:p>
        </p:txBody>
      </p:sp>
      <p:sp>
        <p:nvSpPr>
          <p:cNvPr id="20" name="TextBox 20"/>
          <p:cNvSpPr txBox="1"/>
          <p:nvPr/>
        </p:nvSpPr>
        <p:spPr>
          <a:xfrm>
            <a:off x="13589930" y="4274064"/>
            <a:ext cx="3359704" cy="1797048"/>
          </a:xfrm>
          <a:prstGeom prst="rect">
            <a:avLst/>
          </a:prstGeom>
        </p:spPr>
        <p:txBody>
          <a:bodyPr lIns="0" tIns="0" rIns="0" bIns="0" rtlCol="0" anchor="t">
            <a:spAutoFit/>
          </a:bodyPr>
          <a:lstStyle/>
          <a:p>
            <a:pPr algn="just">
              <a:lnSpc>
                <a:spcPts val="2800"/>
              </a:lnSpc>
            </a:pPr>
            <a:r>
              <a:rPr lang="en-US" sz="2000" b="1">
                <a:solidFill>
                  <a:srgbClr val="000000"/>
                </a:solidFill>
                <a:latin typeface="Arial Bold"/>
                <a:ea typeface="Arial Bold"/>
                <a:cs typeface="Arial Bold"/>
                <a:sym typeface="Arial Bold"/>
              </a:rPr>
              <a:t>Lưu trữ và quản lý thông tin khách hàng, hỗ trợ trong việc cải thiện dịch vụ khách hàng và dịch vụ bảo hành.</a:t>
            </a:r>
          </a:p>
        </p:txBody>
      </p:sp>
      <p:sp>
        <p:nvSpPr>
          <p:cNvPr id="21" name="AutoShape 21"/>
          <p:cNvSpPr/>
          <p:nvPr/>
        </p:nvSpPr>
        <p:spPr>
          <a:xfrm>
            <a:off x="4568927" y="2571919"/>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22" name="Group 22"/>
          <p:cNvGrpSpPr/>
          <p:nvPr/>
        </p:nvGrpSpPr>
        <p:grpSpPr>
          <a:xfrm>
            <a:off x="6358981" y="2376797"/>
            <a:ext cx="890951" cy="890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24" name="TextBox 24"/>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10622528" y="4811846"/>
            <a:ext cx="890951" cy="89095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27" name="TextBox 27"/>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14993840" y="2376797"/>
            <a:ext cx="890951" cy="8909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30" name="TextBox 30"/>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31" name="Freeform 31"/>
          <p:cNvSpPr/>
          <p:nvPr/>
        </p:nvSpPr>
        <p:spPr>
          <a:xfrm rot="5400000">
            <a:off x="6609563" y="262737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rot="5400000">
            <a:off x="10839647" y="5032490"/>
            <a:ext cx="456714" cy="456714"/>
          </a:xfrm>
          <a:custGeom>
            <a:avLst/>
            <a:gdLst/>
            <a:ahLst/>
            <a:cxnLst/>
            <a:rect l="l" t="t" r="r" b="b"/>
            <a:pathLst>
              <a:path w="456714" h="456714">
                <a:moveTo>
                  <a:pt x="0" y="0"/>
                </a:moveTo>
                <a:lnTo>
                  <a:pt x="456714" y="0"/>
                </a:lnTo>
                <a:lnTo>
                  <a:pt x="456714" y="456714"/>
                </a:lnTo>
                <a:lnTo>
                  <a:pt x="0" y="456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rot="5400000">
            <a:off x="15244422" y="262737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4" name="Group 34"/>
          <p:cNvGrpSpPr/>
          <p:nvPr/>
        </p:nvGrpSpPr>
        <p:grpSpPr>
          <a:xfrm>
            <a:off x="0" y="-27349"/>
            <a:ext cx="3176441" cy="10287000"/>
            <a:chOff x="0" y="0"/>
            <a:chExt cx="492114" cy="1593725"/>
          </a:xfrm>
        </p:grpSpPr>
        <p:sp>
          <p:nvSpPr>
            <p:cNvPr id="35" name="Freeform 35"/>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blipFill>
              <a:blip r:embed="rId4"/>
              <a:stretch>
                <a:fillRect l="-508174"/>
              </a:stretch>
            </a:blipFill>
          </p:spPr>
          <p:txBody>
            <a:bodyPr/>
            <a:lstStyle/>
            <a:p>
              <a:endParaRPr lang="en-US"/>
            </a:p>
          </p:txBody>
        </p:sp>
      </p:grpSp>
      <p:sp>
        <p:nvSpPr>
          <p:cNvPr id="36" name="Freeform 36"/>
          <p:cNvSpPr/>
          <p:nvPr/>
        </p:nvSpPr>
        <p:spPr>
          <a:xfrm>
            <a:off x="16032840" y="-150805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6032840" y="88792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2412" y="905728"/>
            <a:ext cx="13016059" cy="934847"/>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00000"/>
                </a:solidFill>
                <a:latin typeface="Arial Bold"/>
                <a:ea typeface="Arial Bold"/>
                <a:cs typeface="Arial Bold"/>
                <a:sym typeface="Arial Bold"/>
              </a:rPr>
              <a:t>Chức năng chính của ứng dụng </a:t>
            </a:r>
          </a:p>
        </p:txBody>
      </p:sp>
      <p:grpSp>
        <p:nvGrpSpPr>
          <p:cNvPr id="3" name="Group 3"/>
          <p:cNvGrpSpPr/>
          <p:nvPr/>
        </p:nvGrpSpPr>
        <p:grpSpPr>
          <a:xfrm>
            <a:off x="3747522" y="3072854"/>
            <a:ext cx="14540478" cy="5995902"/>
            <a:chOff x="0" y="0"/>
            <a:chExt cx="3829591" cy="1579168"/>
          </a:xfrm>
        </p:grpSpPr>
        <p:sp>
          <p:nvSpPr>
            <p:cNvPr id="4" name="Freeform 4"/>
            <p:cNvSpPr/>
            <p:nvPr/>
          </p:nvSpPr>
          <p:spPr>
            <a:xfrm>
              <a:off x="0" y="0"/>
              <a:ext cx="3829591" cy="1579168"/>
            </a:xfrm>
            <a:custGeom>
              <a:avLst/>
              <a:gdLst/>
              <a:ahLst/>
              <a:cxnLst/>
              <a:rect l="l" t="t" r="r" b="b"/>
              <a:pathLst>
                <a:path w="3829591" h="1579168">
                  <a:moveTo>
                    <a:pt x="7987" y="0"/>
                  </a:moveTo>
                  <a:lnTo>
                    <a:pt x="3821604" y="0"/>
                  </a:lnTo>
                  <a:cubicBezTo>
                    <a:pt x="3823723" y="0"/>
                    <a:pt x="3825754" y="841"/>
                    <a:pt x="3827252" y="2339"/>
                  </a:cubicBezTo>
                  <a:cubicBezTo>
                    <a:pt x="3828750" y="3837"/>
                    <a:pt x="3829591" y="5868"/>
                    <a:pt x="3829591" y="7987"/>
                  </a:cubicBezTo>
                  <a:lnTo>
                    <a:pt x="3829591" y="1571181"/>
                  </a:lnTo>
                  <a:cubicBezTo>
                    <a:pt x="3829591" y="1573299"/>
                    <a:pt x="3828750" y="1575331"/>
                    <a:pt x="3827252" y="1576828"/>
                  </a:cubicBezTo>
                  <a:cubicBezTo>
                    <a:pt x="3825754" y="1578326"/>
                    <a:pt x="3823723" y="1579168"/>
                    <a:pt x="3821604" y="1579168"/>
                  </a:cubicBezTo>
                  <a:lnTo>
                    <a:pt x="7987" y="1579168"/>
                  </a:lnTo>
                  <a:cubicBezTo>
                    <a:pt x="5868" y="1579168"/>
                    <a:pt x="3837" y="1578326"/>
                    <a:pt x="2339" y="1576828"/>
                  </a:cubicBezTo>
                  <a:cubicBezTo>
                    <a:pt x="841" y="1575331"/>
                    <a:pt x="0" y="1573299"/>
                    <a:pt x="0" y="1571181"/>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txBody>
            <a:bodyPr/>
            <a:lstStyle/>
            <a:p>
              <a:endParaRPr lang="en-US"/>
            </a:p>
          </p:txBody>
        </p:sp>
        <p:sp>
          <p:nvSpPr>
            <p:cNvPr id="5" name="TextBox 5"/>
            <p:cNvSpPr txBox="1"/>
            <p:nvPr/>
          </p:nvSpPr>
          <p:spPr>
            <a:xfrm>
              <a:off x="0" y="-85725"/>
              <a:ext cx="3829591" cy="166489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180072" y="3771312"/>
            <a:ext cx="5220452" cy="1308732"/>
            <a:chOff x="0" y="0"/>
            <a:chExt cx="1374934" cy="344687"/>
          </a:xfrm>
        </p:grpSpPr>
        <p:sp>
          <p:nvSpPr>
            <p:cNvPr id="7" name="Freeform 7"/>
            <p:cNvSpPr/>
            <p:nvPr/>
          </p:nvSpPr>
          <p:spPr>
            <a:xfrm>
              <a:off x="0" y="0"/>
              <a:ext cx="1374934" cy="344687"/>
            </a:xfrm>
            <a:custGeom>
              <a:avLst/>
              <a:gdLst/>
              <a:ahLst/>
              <a:cxnLst/>
              <a:rect l="l" t="t" r="r" b="b"/>
              <a:pathLst>
                <a:path w="1374934" h="344687">
                  <a:moveTo>
                    <a:pt x="75633" y="0"/>
                  </a:moveTo>
                  <a:lnTo>
                    <a:pt x="1299301" y="0"/>
                  </a:lnTo>
                  <a:cubicBezTo>
                    <a:pt x="1341072" y="0"/>
                    <a:pt x="1374934" y="33862"/>
                    <a:pt x="1374934" y="75633"/>
                  </a:cubicBezTo>
                  <a:lnTo>
                    <a:pt x="1374934" y="269054"/>
                  </a:lnTo>
                  <a:cubicBezTo>
                    <a:pt x="1374934" y="310825"/>
                    <a:pt x="1341072" y="344687"/>
                    <a:pt x="1299301" y="344687"/>
                  </a:cubicBezTo>
                  <a:lnTo>
                    <a:pt x="75633" y="344687"/>
                  </a:lnTo>
                  <a:cubicBezTo>
                    <a:pt x="33862" y="344687"/>
                    <a:pt x="0" y="310825"/>
                    <a:pt x="0" y="269054"/>
                  </a:cubicBezTo>
                  <a:lnTo>
                    <a:pt x="0" y="75633"/>
                  </a:lnTo>
                  <a:cubicBezTo>
                    <a:pt x="0" y="33862"/>
                    <a:pt x="33862" y="0"/>
                    <a:pt x="75633" y="0"/>
                  </a:cubicBezTo>
                  <a:close/>
                </a:path>
              </a:pathLst>
            </a:custGeom>
            <a:solidFill>
              <a:srgbClr val="5188CC"/>
            </a:solidFill>
          </p:spPr>
          <p:txBody>
            <a:bodyPr/>
            <a:lstStyle/>
            <a:p>
              <a:endParaRPr lang="en-US"/>
            </a:p>
          </p:txBody>
        </p:sp>
        <p:sp>
          <p:nvSpPr>
            <p:cNvPr id="8" name="TextBox 8"/>
            <p:cNvSpPr txBox="1"/>
            <p:nvPr/>
          </p:nvSpPr>
          <p:spPr>
            <a:xfrm>
              <a:off x="0" y="-85725"/>
              <a:ext cx="1374934" cy="430412"/>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8434635" y="3960556"/>
            <a:ext cx="4575073" cy="988693"/>
          </a:xfrm>
          <a:prstGeom prst="rect">
            <a:avLst/>
          </a:prstGeom>
        </p:spPr>
        <p:txBody>
          <a:bodyPr lIns="0" tIns="0" rIns="0" bIns="0" rtlCol="0" anchor="t">
            <a:spAutoFit/>
          </a:bodyPr>
          <a:lstStyle/>
          <a:p>
            <a:pPr algn="ctr">
              <a:lnSpc>
                <a:spcPts val="3780"/>
              </a:lnSpc>
            </a:pPr>
            <a:r>
              <a:rPr lang="en-US" sz="2700" b="1">
                <a:solidFill>
                  <a:srgbClr val="FFFFFF"/>
                </a:solidFill>
                <a:latin typeface="Arial Bold"/>
                <a:ea typeface="Arial Bold"/>
                <a:cs typeface="Arial Bold"/>
                <a:sym typeface="Arial Bold"/>
              </a:rPr>
              <a:t>4. Quản lý bảo hành và nhãn hiệu</a:t>
            </a:r>
          </a:p>
        </p:txBody>
      </p:sp>
      <p:sp>
        <p:nvSpPr>
          <p:cNvPr id="10" name="TextBox 10"/>
          <p:cNvSpPr txBox="1"/>
          <p:nvPr/>
        </p:nvSpPr>
        <p:spPr>
          <a:xfrm>
            <a:off x="4631692" y="5182879"/>
            <a:ext cx="5109245" cy="3696333"/>
          </a:xfrm>
          <a:prstGeom prst="rect">
            <a:avLst/>
          </a:prstGeom>
        </p:spPr>
        <p:txBody>
          <a:bodyPr lIns="0" tIns="0" rIns="0" bIns="0" rtlCol="0" anchor="t">
            <a:spAutoFit/>
          </a:bodyPr>
          <a:lstStyle/>
          <a:p>
            <a:pPr algn="just">
              <a:lnSpc>
                <a:spcPts val="3640"/>
              </a:lnSpc>
            </a:pPr>
            <a:r>
              <a:rPr lang="en-US" sz="2600" b="1">
                <a:solidFill>
                  <a:srgbClr val="000000"/>
                </a:solidFill>
                <a:latin typeface="Arial Bold"/>
                <a:ea typeface="Arial Bold"/>
                <a:cs typeface="Arial Bold"/>
                <a:sym typeface="Arial Bold"/>
              </a:rPr>
              <a:t>Quản lý bảo hành</a:t>
            </a:r>
          </a:p>
          <a:p>
            <a:pPr algn="just">
              <a:lnSpc>
                <a:spcPts val="3640"/>
              </a:lnSpc>
            </a:pPr>
            <a:r>
              <a:rPr lang="en-US" sz="2600" b="1">
                <a:solidFill>
                  <a:srgbClr val="000000"/>
                </a:solidFill>
                <a:latin typeface="Arial Bold"/>
                <a:ea typeface="Arial Bold"/>
                <a:cs typeface="Arial Bold"/>
                <a:sym typeface="Arial Bold"/>
              </a:rPr>
              <a:t>Hỗ trợ quản lý thông tin bảo hành cho từng sản phẩm điện thoại đã bán, giúp nhân viên dễ dàng theo dõi và hỗ trợ khách hàng trong thời gian bảo hành.</a:t>
            </a:r>
          </a:p>
          <a:p>
            <a:pPr algn="just">
              <a:lnSpc>
                <a:spcPts val="3640"/>
              </a:lnSpc>
            </a:pPr>
            <a:endParaRPr lang="en-US" sz="2600" b="1">
              <a:solidFill>
                <a:srgbClr val="000000"/>
              </a:solidFill>
              <a:latin typeface="Arial Bold"/>
              <a:ea typeface="Arial Bold"/>
              <a:cs typeface="Arial Bold"/>
              <a:sym typeface="Arial Bold"/>
            </a:endParaRPr>
          </a:p>
          <a:p>
            <a:pPr algn="just">
              <a:lnSpc>
                <a:spcPts val="3640"/>
              </a:lnSpc>
            </a:pPr>
            <a:endParaRPr lang="en-US" sz="2600" b="1">
              <a:solidFill>
                <a:srgbClr val="000000"/>
              </a:solidFill>
              <a:latin typeface="Arial Bold"/>
              <a:ea typeface="Arial Bold"/>
              <a:cs typeface="Arial Bold"/>
              <a:sym typeface="Arial Bold"/>
            </a:endParaRPr>
          </a:p>
        </p:txBody>
      </p:sp>
      <p:sp>
        <p:nvSpPr>
          <p:cNvPr id="11" name="AutoShape 11"/>
          <p:cNvSpPr/>
          <p:nvPr/>
        </p:nvSpPr>
        <p:spPr>
          <a:xfrm>
            <a:off x="4631692" y="2694239"/>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12" name="Group 12"/>
          <p:cNvGrpSpPr/>
          <p:nvPr/>
        </p:nvGrpSpPr>
        <p:grpSpPr>
          <a:xfrm>
            <a:off x="10471589" y="2799014"/>
            <a:ext cx="890951" cy="8909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4" name="TextBox 14"/>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5400000">
            <a:off x="10722171" y="307285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0" y="-27349"/>
            <a:ext cx="3176441" cy="10287000"/>
            <a:chOff x="0" y="0"/>
            <a:chExt cx="492114" cy="1593725"/>
          </a:xfrm>
        </p:grpSpPr>
        <p:sp>
          <p:nvSpPr>
            <p:cNvPr id="17" name="Freeform 17"/>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blipFill>
              <a:blip r:embed="rId4"/>
              <a:stretch>
                <a:fillRect l="-508174"/>
              </a:stretch>
            </a:blipFill>
          </p:spPr>
          <p:txBody>
            <a:bodyPr/>
            <a:lstStyle/>
            <a:p>
              <a:endParaRPr lang="en-US"/>
            </a:p>
          </p:txBody>
        </p:sp>
      </p:grpSp>
      <p:sp>
        <p:nvSpPr>
          <p:cNvPr id="18" name="Freeform 18"/>
          <p:cNvSpPr/>
          <p:nvPr/>
        </p:nvSpPr>
        <p:spPr>
          <a:xfrm>
            <a:off x="16032840" y="-150805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16032840" y="88792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2278602" y="5307682"/>
            <a:ext cx="5313624" cy="3108323"/>
          </a:xfrm>
          <a:prstGeom prst="rect">
            <a:avLst/>
          </a:prstGeom>
        </p:spPr>
        <p:txBody>
          <a:bodyPr lIns="0" tIns="0" rIns="0" bIns="0" rtlCol="0" anchor="t">
            <a:spAutoFit/>
          </a:bodyPr>
          <a:lstStyle/>
          <a:p>
            <a:pPr algn="just">
              <a:lnSpc>
                <a:spcPts val="3500"/>
              </a:lnSpc>
            </a:pPr>
            <a:r>
              <a:rPr lang="en-US" sz="2500" b="1">
                <a:solidFill>
                  <a:srgbClr val="000000"/>
                </a:solidFill>
                <a:latin typeface="Arial Bold"/>
                <a:ea typeface="Arial Bold"/>
                <a:cs typeface="Arial Bold"/>
                <a:sym typeface="Arial Bold"/>
              </a:rPr>
              <a:t>Quản lý nhãn hiệu </a:t>
            </a:r>
          </a:p>
          <a:p>
            <a:pPr algn="just">
              <a:lnSpc>
                <a:spcPts val="3500"/>
              </a:lnSpc>
            </a:pPr>
            <a:r>
              <a:rPr lang="en-US" sz="2500" b="1">
                <a:solidFill>
                  <a:srgbClr val="000000"/>
                </a:solidFill>
                <a:latin typeface="Arial Bold"/>
                <a:ea typeface="Arial Bold"/>
                <a:cs typeface="Arial Bold"/>
                <a:sym typeface="Arial Bold"/>
              </a:rPr>
              <a:t>Lưu lại và quản lý các nhãn hiệu điện thoại mà cửa hàng kinh doanh, cho phép người quản lý dễ dàng theo dõi nguồn gốc sản phẩm và phục vụ khách hàng.</a:t>
            </a:r>
          </a:p>
          <a:p>
            <a:pPr algn="just">
              <a:lnSpc>
                <a:spcPts val="3500"/>
              </a:lnSpc>
            </a:pPr>
            <a:endParaRPr lang="en-US" sz="2500" b="1">
              <a:solidFill>
                <a:srgbClr val="000000"/>
              </a:solidFill>
              <a:latin typeface="Arial Bold"/>
              <a:ea typeface="Arial Bold"/>
              <a:cs typeface="Arial Bold"/>
              <a:sym typeface="Arial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2412" y="905728"/>
            <a:ext cx="13016059" cy="934847"/>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00000"/>
                </a:solidFill>
                <a:latin typeface="Arial Bold"/>
                <a:ea typeface="Arial Bold"/>
                <a:cs typeface="Arial Bold"/>
                <a:sym typeface="Arial Bold"/>
              </a:rPr>
              <a:t>Chức năng chính của ứng dụng </a:t>
            </a:r>
          </a:p>
        </p:txBody>
      </p:sp>
      <p:grpSp>
        <p:nvGrpSpPr>
          <p:cNvPr id="3" name="Group 3"/>
          <p:cNvGrpSpPr/>
          <p:nvPr/>
        </p:nvGrpSpPr>
        <p:grpSpPr>
          <a:xfrm>
            <a:off x="3747522" y="3072854"/>
            <a:ext cx="14540478" cy="5995902"/>
            <a:chOff x="0" y="0"/>
            <a:chExt cx="3829591" cy="1579168"/>
          </a:xfrm>
        </p:grpSpPr>
        <p:sp>
          <p:nvSpPr>
            <p:cNvPr id="4" name="Freeform 4"/>
            <p:cNvSpPr/>
            <p:nvPr/>
          </p:nvSpPr>
          <p:spPr>
            <a:xfrm>
              <a:off x="0" y="0"/>
              <a:ext cx="3829591" cy="1579168"/>
            </a:xfrm>
            <a:custGeom>
              <a:avLst/>
              <a:gdLst/>
              <a:ahLst/>
              <a:cxnLst/>
              <a:rect l="l" t="t" r="r" b="b"/>
              <a:pathLst>
                <a:path w="3829591" h="1579168">
                  <a:moveTo>
                    <a:pt x="7987" y="0"/>
                  </a:moveTo>
                  <a:lnTo>
                    <a:pt x="3821604" y="0"/>
                  </a:lnTo>
                  <a:cubicBezTo>
                    <a:pt x="3823723" y="0"/>
                    <a:pt x="3825754" y="841"/>
                    <a:pt x="3827252" y="2339"/>
                  </a:cubicBezTo>
                  <a:cubicBezTo>
                    <a:pt x="3828750" y="3837"/>
                    <a:pt x="3829591" y="5868"/>
                    <a:pt x="3829591" y="7987"/>
                  </a:cubicBezTo>
                  <a:lnTo>
                    <a:pt x="3829591" y="1571181"/>
                  </a:lnTo>
                  <a:cubicBezTo>
                    <a:pt x="3829591" y="1573299"/>
                    <a:pt x="3828750" y="1575331"/>
                    <a:pt x="3827252" y="1576828"/>
                  </a:cubicBezTo>
                  <a:cubicBezTo>
                    <a:pt x="3825754" y="1578326"/>
                    <a:pt x="3823723" y="1579168"/>
                    <a:pt x="3821604" y="1579168"/>
                  </a:cubicBezTo>
                  <a:lnTo>
                    <a:pt x="7987" y="1579168"/>
                  </a:lnTo>
                  <a:cubicBezTo>
                    <a:pt x="5868" y="1579168"/>
                    <a:pt x="3837" y="1578326"/>
                    <a:pt x="2339" y="1576828"/>
                  </a:cubicBezTo>
                  <a:cubicBezTo>
                    <a:pt x="841" y="1575331"/>
                    <a:pt x="0" y="1573299"/>
                    <a:pt x="0" y="1571181"/>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txBody>
            <a:bodyPr/>
            <a:lstStyle/>
            <a:p>
              <a:endParaRPr lang="en-US"/>
            </a:p>
          </p:txBody>
        </p:sp>
        <p:sp>
          <p:nvSpPr>
            <p:cNvPr id="5" name="TextBox 5"/>
            <p:cNvSpPr txBox="1"/>
            <p:nvPr/>
          </p:nvSpPr>
          <p:spPr>
            <a:xfrm>
              <a:off x="0" y="-85725"/>
              <a:ext cx="3829591" cy="166489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300442" y="3771312"/>
            <a:ext cx="5606503" cy="1195187"/>
            <a:chOff x="0" y="0"/>
            <a:chExt cx="1476610" cy="314782"/>
          </a:xfrm>
        </p:grpSpPr>
        <p:sp>
          <p:nvSpPr>
            <p:cNvPr id="7" name="Freeform 7"/>
            <p:cNvSpPr/>
            <p:nvPr/>
          </p:nvSpPr>
          <p:spPr>
            <a:xfrm>
              <a:off x="0" y="0"/>
              <a:ext cx="1476610" cy="314782"/>
            </a:xfrm>
            <a:custGeom>
              <a:avLst/>
              <a:gdLst/>
              <a:ahLst/>
              <a:cxnLst/>
              <a:rect l="l" t="t" r="r" b="b"/>
              <a:pathLst>
                <a:path w="1476610" h="314782">
                  <a:moveTo>
                    <a:pt x="70425" y="0"/>
                  </a:moveTo>
                  <a:lnTo>
                    <a:pt x="1406185" y="0"/>
                  </a:lnTo>
                  <a:cubicBezTo>
                    <a:pt x="1445079" y="0"/>
                    <a:pt x="1476610" y="31530"/>
                    <a:pt x="1476610" y="70425"/>
                  </a:cubicBezTo>
                  <a:lnTo>
                    <a:pt x="1476610" y="244357"/>
                  </a:lnTo>
                  <a:cubicBezTo>
                    <a:pt x="1476610" y="283252"/>
                    <a:pt x="1445079" y="314782"/>
                    <a:pt x="1406185" y="314782"/>
                  </a:cubicBezTo>
                  <a:lnTo>
                    <a:pt x="70425" y="314782"/>
                  </a:lnTo>
                  <a:cubicBezTo>
                    <a:pt x="51747" y="314782"/>
                    <a:pt x="33834" y="307362"/>
                    <a:pt x="20627" y="294155"/>
                  </a:cubicBezTo>
                  <a:cubicBezTo>
                    <a:pt x="7420" y="280948"/>
                    <a:pt x="0" y="263035"/>
                    <a:pt x="0" y="244357"/>
                  </a:cubicBezTo>
                  <a:lnTo>
                    <a:pt x="0" y="70425"/>
                  </a:lnTo>
                  <a:cubicBezTo>
                    <a:pt x="0" y="31530"/>
                    <a:pt x="31530" y="0"/>
                    <a:pt x="70425" y="0"/>
                  </a:cubicBezTo>
                  <a:close/>
                </a:path>
              </a:pathLst>
            </a:custGeom>
            <a:solidFill>
              <a:srgbClr val="5188CC"/>
            </a:solidFill>
          </p:spPr>
          <p:txBody>
            <a:bodyPr/>
            <a:lstStyle/>
            <a:p>
              <a:endParaRPr lang="en-US"/>
            </a:p>
          </p:txBody>
        </p:sp>
        <p:sp>
          <p:nvSpPr>
            <p:cNvPr id="8" name="TextBox 8"/>
            <p:cNvSpPr txBox="1"/>
            <p:nvPr/>
          </p:nvSpPr>
          <p:spPr>
            <a:xfrm>
              <a:off x="0" y="-85725"/>
              <a:ext cx="1476610" cy="400507"/>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8483790" y="4121224"/>
            <a:ext cx="5256338" cy="420368"/>
          </a:xfrm>
          <a:prstGeom prst="rect">
            <a:avLst/>
          </a:prstGeom>
        </p:spPr>
        <p:txBody>
          <a:bodyPr lIns="0" tIns="0" rIns="0" bIns="0" rtlCol="0" anchor="t">
            <a:spAutoFit/>
          </a:bodyPr>
          <a:lstStyle/>
          <a:p>
            <a:pPr algn="ctr">
              <a:lnSpc>
                <a:spcPts val="3080"/>
              </a:lnSpc>
            </a:pPr>
            <a:r>
              <a:rPr lang="en-US" sz="2200" b="1">
                <a:solidFill>
                  <a:srgbClr val="FFFFFF"/>
                </a:solidFill>
                <a:latin typeface="Arial Bold"/>
                <a:ea typeface="Arial Bold"/>
                <a:cs typeface="Arial Bold"/>
                <a:sym typeface="Arial Bold"/>
              </a:rPr>
              <a:t>5. Quản lý xuất xứ và địa chỉ giao hàng </a:t>
            </a:r>
          </a:p>
        </p:txBody>
      </p:sp>
      <p:sp>
        <p:nvSpPr>
          <p:cNvPr id="10" name="TextBox 10"/>
          <p:cNvSpPr txBox="1"/>
          <p:nvPr/>
        </p:nvSpPr>
        <p:spPr>
          <a:xfrm>
            <a:off x="4631692" y="5919675"/>
            <a:ext cx="5699675" cy="2967988"/>
          </a:xfrm>
          <a:prstGeom prst="rect">
            <a:avLst/>
          </a:prstGeom>
        </p:spPr>
        <p:txBody>
          <a:bodyPr lIns="0" tIns="0" rIns="0" bIns="0" rtlCol="0" anchor="t">
            <a:spAutoFit/>
          </a:bodyPr>
          <a:lstStyle/>
          <a:p>
            <a:pPr algn="just">
              <a:lnSpc>
                <a:spcPts val="3360"/>
              </a:lnSpc>
            </a:pPr>
            <a:r>
              <a:rPr lang="en-US" sz="2400" b="1">
                <a:solidFill>
                  <a:srgbClr val="000000"/>
                </a:solidFill>
                <a:latin typeface="Arial Bold"/>
                <a:ea typeface="Arial Bold"/>
                <a:cs typeface="Arial Bold"/>
                <a:sym typeface="Arial Bold"/>
              </a:rPr>
              <a:t>Quản lý xuất xứ</a:t>
            </a:r>
          </a:p>
          <a:p>
            <a:pPr algn="just">
              <a:lnSpc>
                <a:spcPts val="3360"/>
              </a:lnSpc>
            </a:pPr>
            <a:r>
              <a:rPr lang="en-US" sz="2400" b="1">
                <a:solidFill>
                  <a:srgbClr val="000000"/>
                </a:solidFill>
                <a:latin typeface="Arial Bold"/>
                <a:ea typeface="Arial Bold"/>
                <a:cs typeface="Arial Bold"/>
                <a:sym typeface="Arial Bold"/>
              </a:rPr>
              <a:t>Hỗ trợ quản lý thông tin về các nước sản xuất điện thoại hiện có trong cửa hàng, giúp nhân viên và khách hàng dễ dàng nhận diện nguồn gốc sản phẩm.</a:t>
            </a:r>
          </a:p>
          <a:p>
            <a:pPr algn="just">
              <a:lnSpc>
                <a:spcPts val="3360"/>
              </a:lnSpc>
            </a:pPr>
            <a:endParaRPr lang="en-US" sz="2400" b="1">
              <a:solidFill>
                <a:srgbClr val="000000"/>
              </a:solidFill>
              <a:latin typeface="Arial Bold"/>
              <a:ea typeface="Arial Bold"/>
              <a:cs typeface="Arial Bold"/>
              <a:sym typeface="Arial Bold"/>
            </a:endParaRPr>
          </a:p>
        </p:txBody>
      </p:sp>
      <p:sp>
        <p:nvSpPr>
          <p:cNvPr id="11" name="AutoShape 11"/>
          <p:cNvSpPr/>
          <p:nvPr/>
        </p:nvSpPr>
        <p:spPr>
          <a:xfrm>
            <a:off x="4631692" y="2694239"/>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12" name="Group 12"/>
          <p:cNvGrpSpPr/>
          <p:nvPr/>
        </p:nvGrpSpPr>
        <p:grpSpPr>
          <a:xfrm>
            <a:off x="10471589" y="2799014"/>
            <a:ext cx="890951" cy="8909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4" name="TextBox 14"/>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5400000">
            <a:off x="10722171" y="307285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0" y="-27349"/>
            <a:ext cx="3176441" cy="10287000"/>
            <a:chOff x="0" y="0"/>
            <a:chExt cx="492114" cy="1593725"/>
          </a:xfrm>
        </p:grpSpPr>
        <p:sp>
          <p:nvSpPr>
            <p:cNvPr id="17" name="Freeform 17"/>
            <p:cNvSpPr/>
            <p:nvPr/>
          </p:nvSpPr>
          <p:spPr>
            <a:xfrm>
              <a:off x="0" y="0"/>
              <a:ext cx="492114" cy="1593725"/>
            </a:xfrm>
            <a:custGeom>
              <a:avLst/>
              <a:gdLst/>
              <a:ahLst/>
              <a:cxnLst/>
              <a:rect l="l" t="t" r="r" b="b"/>
              <a:pathLst>
                <a:path w="492114" h="1593725">
                  <a:moveTo>
                    <a:pt x="0" y="0"/>
                  </a:moveTo>
                  <a:lnTo>
                    <a:pt x="492114" y="0"/>
                  </a:lnTo>
                  <a:lnTo>
                    <a:pt x="492114" y="1593725"/>
                  </a:lnTo>
                  <a:lnTo>
                    <a:pt x="0" y="1593725"/>
                  </a:lnTo>
                  <a:close/>
                </a:path>
              </a:pathLst>
            </a:custGeom>
            <a:blipFill>
              <a:blip r:embed="rId4"/>
              <a:stretch>
                <a:fillRect l="-508174"/>
              </a:stretch>
            </a:blipFill>
          </p:spPr>
          <p:txBody>
            <a:bodyPr/>
            <a:lstStyle/>
            <a:p>
              <a:endParaRPr lang="en-US"/>
            </a:p>
          </p:txBody>
        </p:sp>
      </p:grpSp>
      <p:sp>
        <p:nvSpPr>
          <p:cNvPr id="18" name="Freeform 18"/>
          <p:cNvSpPr/>
          <p:nvPr/>
        </p:nvSpPr>
        <p:spPr>
          <a:xfrm>
            <a:off x="16032840" y="-150805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16032840" y="887921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2278602" y="5966030"/>
            <a:ext cx="5313624" cy="3108323"/>
          </a:xfrm>
          <a:prstGeom prst="rect">
            <a:avLst/>
          </a:prstGeom>
        </p:spPr>
        <p:txBody>
          <a:bodyPr lIns="0" tIns="0" rIns="0" bIns="0" rtlCol="0" anchor="t">
            <a:spAutoFit/>
          </a:bodyPr>
          <a:lstStyle/>
          <a:p>
            <a:pPr algn="just">
              <a:lnSpc>
                <a:spcPts val="3500"/>
              </a:lnSpc>
            </a:pPr>
            <a:r>
              <a:rPr lang="en-US" sz="2500" b="1">
                <a:solidFill>
                  <a:srgbClr val="000000"/>
                </a:solidFill>
                <a:latin typeface="Arial Bold"/>
                <a:ea typeface="Arial Bold"/>
                <a:cs typeface="Arial Bold"/>
                <a:sym typeface="Arial Bold"/>
              </a:rPr>
              <a:t>Quản lý địa chỉ giao hàng</a:t>
            </a:r>
          </a:p>
          <a:p>
            <a:pPr algn="just">
              <a:lnSpc>
                <a:spcPts val="3500"/>
              </a:lnSpc>
            </a:pPr>
            <a:r>
              <a:rPr lang="en-US" sz="2500" b="1">
                <a:solidFill>
                  <a:srgbClr val="000000"/>
                </a:solidFill>
                <a:latin typeface="Arial Bold"/>
                <a:ea typeface="Arial Bold"/>
                <a:cs typeface="Arial Bold"/>
                <a:sym typeface="Arial Bold"/>
              </a:rPr>
              <a:t>Quản lý danh sách các địa chỉ giao hàng, giúp hỗ trợ tốt hơn cho các đơn hàng mua qua điện thoại, đảm bảo tính chính xác và nhanh chóng.</a:t>
            </a:r>
          </a:p>
          <a:p>
            <a:pPr algn="just">
              <a:lnSpc>
                <a:spcPts val="3500"/>
              </a:lnSpc>
            </a:pPr>
            <a:endParaRPr lang="en-US" sz="2500" b="1">
              <a:solidFill>
                <a:srgbClr val="000000"/>
              </a:solidFill>
              <a:latin typeface="Arial Bold"/>
              <a:ea typeface="Arial Bold"/>
              <a:cs typeface="Arial Bold"/>
              <a:sym typeface="Arial Bold"/>
            </a:endParaRPr>
          </a:p>
        </p:txBody>
      </p:sp>
      <p:sp>
        <p:nvSpPr>
          <p:cNvPr id="21" name="Freeform 21" descr="preencoded.png"/>
          <p:cNvSpPr/>
          <p:nvPr/>
        </p:nvSpPr>
        <p:spPr>
          <a:xfrm>
            <a:off x="4790654" y="5116151"/>
            <a:ext cx="703761" cy="642498"/>
          </a:xfrm>
          <a:custGeom>
            <a:avLst/>
            <a:gdLst/>
            <a:ahLst/>
            <a:cxnLst/>
            <a:rect l="l" t="t" r="r" b="b"/>
            <a:pathLst>
              <a:path w="703761" h="642498">
                <a:moveTo>
                  <a:pt x="0" y="0"/>
                </a:moveTo>
                <a:lnTo>
                  <a:pt x="703761" y="0"/>
                </a:lnTo>
                <a:lnTo>
                  <a:pt x="703761" y="642498"/>
                </a:lnTo>
                <a:lnTo>
                  <a:pt x="0" y="642498"/>
                </a:lnTo>
                <a:lnTo>
                  <a:pt x="0" y="0"/>
                </a:lnTo>
                <a:close/>
              </a:path>
            </a:pathLst>
          </a:custGeom>
          <a:blipFill>
            <a:blip r:embed="rId9"/>
            <a:stretch>
              <a:fillRect l="-5558" t="-7811" b="-7811"/>
            </a:stretch>
          </a:blipFill>
        </p:spPr>
        <p:txBody>
          <a:bodyPr/>
          <a:lstStyle/>
          <a:p>
            <a:endParaRPr lang="en-US"/>
          </a:p>
        </p:txBody>
      </p:sp>
      <p:sp>
        <p:nvSpPr>
          <p:cNvPr id="22" name="Freeform 22" descr="preencoded.png"/>
          <p:cNvSpPr/>
          <p:nvPr/>
        </p:nvSpPr>
        <p:spPr>
          <a:xfrm>
            <a:off x="12278602" y="5143500"/>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E0E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E"/>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US"/>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922735" y="814387"/>
            <a:ext cx="9584531" cy="906462"/>
          </a:xfrm>
          <a:prstGeom prst="rect">
            <a:avLst/>
          </a:prstGeom>
        </p:spPr>
        <p:txBody>
          <a:bodyPr lIns="0" tIns="0" rIns="0" bIns="0" rtlCol="0" anchor="t">
            <a:spAutoFit/>
          </a:bodyPr>
          <a:lstStyle/>
          <a:p>
            <a:pPr algn="l">
              <a:lnSpc>
                <a:spcPts val="6437"/>
              </a:lnSpc>
            </a:pPr>
            <a:r>
              <a:rPr lang="en-US" sz="5187" b="1" spc="-156">
                <a:solidFill>
                  <a:srgbClr val="1F1F1E"/>
                </a:solidFill>
                <a:latin typeface="Arial Bold"/>
                <a:ea typeface="Arial Bold"/>
                <a:cs typeface="Arial Bold"/>
                <a:sym typeface="Arial Bold"/>
              </a:rPr>
              <a:t>Lợi Ích Của Hệ Thống Quản Lý</a:t>
            </a:r>
          </a:p>
        </p:txBody>
      </p:sp>
      <p:grpSp>
        <p:nvGrpSpPr>
          <p:cNvPr id="9" name="Group 9"/>
          <p:cNvGrpSpPr/>
          <p:nvPr/>
        </p:nvGrpSpPr>
        <p:grpSpPr>
          <a:xfrm>
            <a:off x="1303884" y="2157561"/>
            <a:ext cx="28575" cy="7191226"/>
            <a:chOff x="0" y="0"/>
            <a:chExt cx="38100" cy="9588302"/>
          </a:xfrm>
        </p:grpSpPr>
        <p:sp>
          <p:nvSpPr>
            <p:cNvPr id="10" name="Freeform 10"/>
            <p:cNvSpPr/>
            <p:nvPr/>
          </p:nvSpPr>
          <p:spPr>
            <a:xfrm>
              <a:off x="0" y="0"/>
              <a:ext cx="38100" cy="9588246"/>
            </a:xfrm>
            <a:custGeom>
              <a:avLst/>
              <a:gdLst/>
              <a:ahLst/>
              <a:cxnLst/>
              <a:rect l="l" t="t" r="r" b="b"/>
              <a:pathLst>
                <a:path w="38100" h="9588246">
                  <a:moveTo>
                    <a:pt x="0" y="19050"/>
                  </a:moveTo>
                  <a:cubicBezTo>
                    <a:pt x="0" y="8509"/>
                    <a:pt x="8509" y="0"/>
                    <a:pt x="19050" y="0"/>
                  </a:cubicBezTo>
                  <a:cubicBezTo>
                    <a:pt x="29591" y="0"/>
                    <a:pt x="38100" y="8509"/>
                    <a:pt x="38100" y="19050"/>
                  </a:cubicBezTo>
                  <a:lnTo>
                    <a:pt x="38100" y="9569196"/>
                  </a:lnTo>
                  <a:cubicBezTo>
                    <a:pt x="38100" y="9579737"/>
                    <a:pt x="29591" y="9588246"/>
                    <a:pt x="19050" y="9588246"/>
                  </a:cubicBezTo>
                  <a:cubicBezTo>
                    <a:pt x="8509" y="9588246"/>
                    <a:pt x="0" y="9579737"/>
                    <a:pt x="0" y="9569196"/>
                  </a:cubicBezTo>
                  <a:close/>
                </a:path>
              </a:pathLst>
            </a:custGeom>
            <a:solidFill>
              <a:srgbClr val="9FBDD3"/>
            </a:solidFill>
          </p:spPr>
          <p:txBody>
            <a:bodyPr/>
            <a:lstStyle/>
            <a:p>
              <a:endParaRPr lang="en-US"/>
            </a:p>
          </p:txBody>
        </p:sp>
      </p:grpSp>
      <p:grpSp>
        <p:nvGrpSpPr>
          <p:cNvPr id="11" name="Group 11"/>
          <p:cNvGrpSpPr/>
          <p:nvPr/>
        </p:nvGrpSpPr>
        <p:grpSpPr>
          <a:xfrm>
            <a:off x="1586136" y="2736205"/>
            <a:ext cx="922735" cy="28575"/>
            <a:chOff x="0" y="0"/>
            <a:chExt cx="1230313" cy="38100"/>
          </a:xfrm>
        </p:grpSpPr>
        <p:sp>
          <p:nvSpPr>
            <p:cNvPr id="12" name="Freeform 12"/>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9FBDD3"/>
            </a:solidFill>
          </p:spPr>
          <p:txBody>
            <a:bodyPr/>
            <a:lstStyle/>
            <a:p>
              <a:endParaRPr lang="en-US"/>
            </a:p>
          </p:txBody>
        </p:sp>
      </p:grpSp>
      <p:grpSp>
        <p:nvGrpSpPr>
          <p:cNvPr id="13" name="Group 13"/>
          <p:cNvGrpSpPr/>
          <p:nvPr/>
        </p:nvGrpSpPr>
        <p:grpSpPr>
          <a:xfrm>
            <a:off x="1016869" y="2449265"/>
            <a:ext cx="602605" cy="602605"/>
            <a:chOff x="0" y="0"/>
            <a:chExt cx="803473" cy="803473"/>
          </a:xfrm>
        </p:grpSpPr>
        <p:sp>
          <p:nvSpPr>
            <p:cNvPr id="14" name="Freeform 14"/>
            <p:cNvSpPr/>
            <p:nvPr/>
          </p:nvSpPr>
          <p:spPr>
            <a:xfrm>
              <a:off x="6350" y="6350"/>
              <a:ext cx="790829" cy="790829"/>
            </a:xfrm>
            <a:custGeom>
              <a:avLst/>
              <a:gdLst/>
              <a:ahLst/>
              <a:cxnLst/>
              <a:rect l="l" t="t" r="r" b="b"/>
              <a:pathLst>
                <a:path w="790829" h="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3D6CC2"/>
            </a:solidFill>
          </p:spPr>
          <p:txBody>
            <a:bodyPr/>
            <a:lstStyle/>
            <a:p>
              <a:endParaRPr lang="en-US"/>
            </a:p>
          </p:txBody>
        </p:sp>
        <p:sp>
          <p:nvSpPr>
            <p:cNvPr id="15" name="Freeform 15"/>
            <p:cNvSpPr/>
            <p:nvPr/>
          </p:nvSpPr>
          <p:spPr>
            <a:xfrm>
              <a:off x="0" y="0"/>
              <a:ext cx="803529" cy="803529"/>
            </a:xfrm>
            <a:custGeom>
              <a:avLst/>
              <a:gdLst/>
              <a:ahLst/>
              <a:cxnLst/>
              <a:rect l="l" t="t" r="r" b="b"/>
              <a:pathLst>
                <a:path w="803529" h="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9FBDD3"/>
            </a:solidFill>
          </p:spPr>
          <p:txBody>
            <a:bodyPr/>
            <a:lstStyle/>
            <a:p>
              <a:endParaRPr lang="en-US"/>
            </a:p>
          </p:txBody>
        </p:sp>
      </p:grpSp>
      <p:sp>
        <p:nvSpPr>
          <p:cNvPr id="16" name="TextBox 16"/>
          <p:cNvSpPr txBox="1"/>
          <p:nvPr/>
        </p:nvSpPr>
        <p:spPr>
          <a:xfrm>
            <a:off x="1238771" y="2552849"/>
            <a:ext cx="158651" cy="458788"/>
          </a:xfrm>
          <a:prstGeom prst="rect">
            <a:avLst/>
          </a:prstGeom>
        </p:spPr>
        <p:txBody>
          <a:bodyPr lIns="0" tIns="0" rIns="0" bIns="0" rtlCol="0" anchor="t">
            <a:spAutoFit/>
          </a:bodyPr>
          <a:lstStyle/>
          <a:p>
            <a:pPr algn="ctr">
              <a:lnSpc>
                <a:spcPts val="3062"/>
              </a:lnSpc>
            </a:pPr>
            <a:r>
              <a:rPr lang="en-US" sz="3062" b="1" spc="-93">
                <a:solidFill>
                  <a:srgbClr val="1F1F1E"/>
                </a:solidFill>
                <a:latin typeface="Arial Bold"/>
                <a:ea typeface="Arial Bold"/>
                <a:cs typeface="Arial Bold"/>
                <a:sym typeface="Arial Bold"/>
              </a:rPr>
              <a:t>1</a:t>
            </a:r>
          </a:p>
        </p:txBody>
      </p:sp>
      <p:sp>
        <p:nvSpPr>
          <p:cNvPr id="17" name="TextBox 17"/>
          <p:cNvSpPr txBox="1"/>
          <p:nvPr/>
        </p:nvSpPr>
        <p:spPr>
          <a:xfrm>
            <a:off x="2768204" y="2335411"/>
            <a:ext cx="3295501" cy="581885"/>
          </a:xfrm>
          <a:prstGeom prst="rect">
            <a:avLst/>
          </a:prstGeom>
        </p:spPr>
        <p:txBody>
          <a:bodyPr lIns="0" tIns="0" rIns="0" bIns="0" rtlCol="0" anchor="t">
            <a:spAutoFit/>
          </a:bodyPr>
          <a:lstStyle/>
          <a:p>
            <a:pPr algn="l">
              <a:lnSpc>
                <a:spcPts val="4058"/>
              </a:lnSpc>
            </a:pPr>
            <a:r>
              <a:rPr lang="en-US" sz="3262" b="1" spc="-98">
                <a:solidFill>
                  <a:srgbClr val="1F1F1E"/>
                </a:solidFill>
                <a:latin typeface="Arial Bold"/>
                <a:ea typeface="Arial Bold"/>
                <a:cs typeface="Arial Bold"/>
                <a:sym typeface="Arial Bold"/>
              </a:rPr>
              <a:t>Tăng Hiệu Quả</a:t>
            </a:r>
          </a:p>
        </p:txBody>
      </p:sp>
      <p:sp>
        <p:nvSpPr>
          <p:cNvPr id="18" name="TextBox 18"/>
          <p:cNvSpPr txBox="1"/>
          <p:nvPr/>
        </p:nvSpPr>
        <p:spPr>
          <a:xfrm>
            <a:off x="2768204" y="2838599"/>
            <a:ext cx="7739062" cy="1563303"/>
          </a:xfrm>
          <a:prstGeom prst="rect">
            <a:avLst/>
          </a:prstGeom>
        </p:spPr>
        <p:txBody>
          <a:bodyPr lIns="0" tIns="0" rIns="0" bIns="0" rtlCol="0" anchor="t">
            <a:spAutoFit/>
          </a:bodyPr>
          <a:lstStyle/>
          <a:p>
            <a:pPr algn="l">
              <a:lnSpc>
                <a:spcPts val="4115"/>
              </a:lnSpc>
            </a:pPr>
            <a:r>
              <a:rPr lang="en-US" sz="2562" spc="-51">
                <a:solidFill>
                  <a:srgbClr val="1F1F1E"/>
                </a:solidFill>
                <a:latin typeface="Arial"/>
                <a:ea typeface="Arial"/>
                <a:cs typeface="Arial"/>
                <a:sym typeface="Arial"/>
              </a:rPr>
              <a:t>Tự động hóa các quy trình cơ bản như thêm, sửa, xóa, hỗ trợ nhanh chóng tra cứu thông tin, giúp nhân viên có thể phục vụ khách hàng tốt hơn.</a:t>
            </a:r>
          </a:p>
        </p:txBody>
      </p:sp>
      <p:grpSp>
        <p:nvGrpSpPr>
          <p:cNvPr id="19" name="Group 19"/>
          <p:cNvGrpSpPr/>
          <p:nvPr/>
        </p:nvGrpSpPr>
        <p:grpSpPr>
          <a:xfrm>
            <a:off x="1586136" y="5361682"/>
            <a:ext cx="922735" cy="28575"/>
            <a:chOff x="0" y="0"/>
            <a:chExt cx="1230313" cy="38100"/>
          </a:xfrm>
        </p:grpSpPr>
        <p:sp>
          <p:nvSpPr>
            <p:cNvPr id="20" name="Freeform 20"/>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9FBDD3"/>
            </a:solidFill>
          </p:spPr>
          <p:txBody>
            <a:bodyPr/>
            <a:lstStyle/>
            <a:p>
              <a:endParaRPr lang="en-US"/>
            </a:p>
          </p:txBody>
        </p:sp>
      </p:grpSp>
      <p:grpSp>
        <p:nvGrpSpPr>
          <p:cNvPr id="21" name="Group 21"/>
          <p:cNvGrpSpPr/>
          <p:nvPr/>
        </p:nvGrpSpPr>
        <p:grpSpPr>
          <a:xfrm>
            <a:off x="1016869" y="5074741"/>
            <a:ext cx="602605" cy="602605"/>
            <a:chOff x="0" y="0"/>
            <a:chExt cx="803473" cy="803473"/>
          </a:xfrm>
        </p:grpSpPr>
        <p:sp>
          <p:nvSpPr>
            <p:cNvPr id="22" name="Freeform 22"/>
            <p:cNvSpPr/>
            <p:nvPr/>
          </p:nvSpPr>
          <p:spPr>
            <a:xfrm>
              <a:off x="6350" y="6350"/>
              <a:ext cx="790829" cy="790829"/>
            </a:xfrm>
            <a:custGeom>
              <a:avLst/>
              <a:gdLst/>
              <a:ahLst/>
              <a:cxnLst/>
              <a:rect l="l" t="t" r="r" b="b"/>
              <a:pathLst>
                <a:path w="790829" h="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3D6CC2"/>
            </a:solidFill>
          </p:spPr>
          <p:txBody>
            <a:bodyPr/>
            <a:lstStyle/>
            <a:p>
              <a:endParaRPr lang="en-US"/>
            </a:p>
          </p:txBody>
        </p:sp>
        <p:sp>
          <p:nvSpPr>
            <p:cNvPr id="23" name="Freeform 23"/>
            <p:cNvSpPr/>
            <p:nvPr/>
          </p:nvSpPr>
          <p:spPr>
            <a:xfrm>
              <a:off x="0" y="0"/>
              <a:ext cx="803529" cy="803529"/>
            </a:xfrm>
            <a:custGeom>
              <a:avLst/>
              <a:gdLst/>
              <a:ahLst/>
              <a:cxnLst/>
              <a:rect l="l" t="t" r="r" b="b"/>
              <a:pathLst>
                <a:path w="803529" h="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9FBDD3"/>
            </a:solidFill>
          </p:spPr>
          <p:txBody>
            <a:bodyPr/>
            <a:lstStyle/>
            <a:p>
              <a:endParaRPr lang="en-US"/>
            </a:p>
          </p:txBody>
        </p:sp>
      </p:grpSp>
      <p:sp>
        <p:nvSpPr>
          <p:cNvPr id="24" name="TextBox 24"/>
          <p:cNvSpPr txBox="1"/>
          <p:nvPr/>
        </p:nvSpPr>
        <p:spPr>
          <a:xfrm>
            <a:off x="1199480" y="5178326"/>
            <a:ext cx="237232" cy="458788"/>
          </a:xfrm>
          <a:prstGeom prst="rect">
            <a:avLst/>
          </a:prstGeom>
        </p:spPr>
        <p:txBody>
          <a:bodyPr lIns="0" tIns="0" rIns="0" bIns="0" rtlCol="0" anchor="t">
            <a:spAutoFit/>
          </a:bodyPr>
          <a:lstStyle/>
          <a:p>
            <a:pPr algn="ctr">
              <a:lnSpc>
                <a:spcPts val="3062"/>
              </a:lnSpc>
            </a:pPr>
            <a:r>
              <a:rPr lang="en-US" sz="3062" b="1" spc="-93">
                <a:solidFill>
                  <a:srgbClr val="1F1F1E"/>
                </a:solidFill>
                <a:latin typeface="Arial Bold"/>
                <a:ea typeface="Arial Bold"/>
                <a:cs typeface="Arial Bold"/>
                <a:sym typeface="Arial Bold"/>
              </a:rPr>
              <a:t>2</a:t>
            </a:r>
          </a:p>
        </p:txBody>
      </p:sp>
      <p:sp>
        <p:nvSpPr>
          <p:cNvPr id="25" name="TextBox 25"/>
          <p:cNvSpPr txBox="1"/>
          <p:nvPr/>
        </p:nvSpPr>
        <p:spPr>
          <a:xfrm>
            <a:off x="2768204" y="4960887"/>
            <a:ext cx="4113020" cy="581885"/>
          </a:xfrm>
          <a:prstGeom prst="rect">
            <a:avLst/>
          </a:prstGeom>
        </p:spPr>
        <p:txBody>
          <a:bodyPr lIns="0" tIns="0" rIns="0" bIns="0" rtlCol="0" anchor="t">
            <a:spAutoFit/>
          </a:bodyPr>
          <a:lstStyle/>
          <a:p>
            <a:pPr algn="l">
              <a:lnSpc>
                <a:spcPts val="4058"/>
              </a:lnSpc>
            </a:pPr>
            <a:r>
              <a:rPr lang="en-US" sz="3262" b="1" spc="-98">
                <a:solidFill>
                  <a:srgbClr val="1F1F1E"/>
                </a:solidFill>
                <a:latin typeface="Arial Bold"/>
                <a:ea typeface="Arial Bold"/>
                <a:cs typeface="Arial Bold"/>
                <a:sym typeface="Arial Bold"/>
              </a:rPr>
              <a:t>Cải Thiện Dịch Vụ</a:t>
            </a:r>
          </a:p>
        </p:txBody>
      </p:sp>
      <p:sp>
        <p:nvSpPr>
          <p:cNvPr id="26" name="TextBox 26"/>
          <p:cNvSpPr txBox="1"/>
          <p:nvPr/>
        </p:nvSpPr>
        <p:spPr>
          <a:xfrm>
            <a:off x="2768204" y="5464076"/>
            <a:ext cx="7739062" cy="1563303"/>
          </a:xfrm>
          <a:prstGeom prst="rect">
            <a:avLst/>
          </a:prstGeom>
        </p:spPr>
        <p:txBody>
          <a:bodyPr lIns="0" tIns="0" rIns="0" bIns="0" rtlCol="0" anchor="t">
            <a:spAutoFit/>
          </a:bodyPr>
          <a:lstStyle/>
          <a:p>
            <a:pPr algn="l">
              <a:lnSpc>
                <a:spcPts val="4115"/>
              </a:lnSpc>
            </a:pPr>
            <a:r>
              <a:rPr lang="en-US" sz="2562" spc="-51">
                <a:solidFill>
                  <a:srgbClr val="1F1F1E"/>
                </a:solidFill>
                <a:latin typeface="Arial"/>
                <a:ea typeface="Arial"/>
                <a:cs typeface="Arial"/>
                <a:sym typeface="Arial"/>
              </a:rPr>
              <a:t>Nâng cao chất lượng phục vụ và tăng tính chuyên nghiệp trong quản lý, giúp khách hàng hài lòng và quay lại.</a:t>
            </a:r>
          </a:p>
        </p:txBody>
      </p:sp>
      <p:grpSp>
        <p:nvGrpSpPr>
          <p:cNvPr id="27" name="Group 27"/>
          <p:cNvGrpSpPr/>
          <p:nvPr/>
        </p:nvGrpSpPr>
        <p:grpSpPr>
          <a:xfrm>
            <a:off x="1586136" y="7565529"/>
            <a:ext cx="922735" cy="28575"/>
            <a:chOff x="0" y="0"/>
            <a:chExt cx="1230313" cy="38100"/>
          </a:xfrm>
        </p:grpSpPr>
        <p:sp>
          <p:nvSpPr>
            <p:cNvPr id="28" name="Freeform 28"/>
            <p:cNvSpPr/>
            <p:nvPr/>
          </p:nvSpPr>
          <p:spPr>
            <a:xfrm>
              <a:off x="0" y="0"/>
              <a:ext cx="1230376" cy="38100"/>
            </a:xfrm>
            <a:custGeom>
              <a:avLst/>
              <a:gdLst/>
              <a:ahLst/>
              <a:cxnLst/>
              <a:rect l="l" t="t" r="r" b="b"/>
              <a:pathLst>
                <a:path w="1230376" h="38100">
                  <a:moveTo>
                    <a:pt x="0" y="19050"/>
                  </a:moveTo>
                  <a:cubicBezTo>
                    <a:pt x="0" y="8509"/>
                    <a:pt x="8509" y="0"/>
                    <a:pt x="19050" y="0"/>
                  </a:cubicBezTo>
                  <a:lnTo>
                    <a:pt x="1211326" y="0"/>
                  </a:lnTo>
                  <a:cubicBezTo>
                    <a:pt x="1221867" y="0"/>
                    <a:pt x="1230376" y="8509"/>
                    <a:pt x="1230376" y="19050"/>
                  </a:cubicBezTo>
                  <a:cubicBezTo>
                    <a:pt x="1230376" y="29591"/>
                    <a:pt x="1221740" y="38100"/>
                    <a:pt x="1211326" y="38100"/>
                  </a:cubicBezTo>
                  <a:lnTo>
                    <a:pt x="19050" y="38100"/>
                  </a:lnTo>
                  <a:cubicBezTo>
                    <a:pt x="8509" y="38100"/>
                    <a:pt x="0" y="29591"/>
                    <a:pt x="0" y="19050"/>
                  </a:cubicBezTo>
                  <a:close/>
                </a:path>
              </a:pathLst>
            </a:custGeom>
            <a:solidFill>
              <a:srgbClr val="9FBDD3"/>
            </a:solidFill>
          </p:spPr>
          <p:txBody>
            <a:bodyPr/>
            <a:lstStyle/>
            <a:p>
              <a:endParaRPr lang="en-US"/>
            </a:p>
          </p:txBody>
        </p:sp>
      </p:grpSp>
      <p:grpSp>
        <p:nvGrpSpPr>
          <p:cNvPr id="29" name="Group 29"/>
          <p:cNvGrpSpPr/>
          <p:nvPr/>
        </p:nvGrpSpPr>
        <p:grpSpPr>
          <a:xfrm>
            <a:off x="1016869" y="7278589"/>
            <a:ext cx="602605" cy="602605"/>
            <a:chOff x="0" y="0"/>
            <a:chExt cx="803473" cy="803473"/>
          </a:xfrm>
        </p:grpSpPr>
        <p:sp>
          <p:nvSpPr>
            <p:cNvPr id="30" name="Freeform 30"/>
            <p:cNvSpPr/>
            <p:nvPr/>
          </p:nvSpPr>
          <p:spPr>
            <a:xfrm>
              <a:off x="6350" y="6350"/>
              <a:ext cx="790829" cy="790829"/>
            </a:xfrm>
            <a:custGeom>
              <a:avLst/>
              <a:gdLst/>
              <a:ahLst/>
              <a:cxnLst/>
              <a:rect l="l" t="t" r="r" b="b"/>
              <a:pathLst>
                <a:path w="790829" h="790829">
                  <a:moveTo>
                    <a:pt x="0" y="147701"/>
                  </a:moveTo>
                  <a:cubicBezTo>
                    <a:pt x="0" y="66040"/>
                    <a:pt x="66040" y="0"/>
                    <a:pt x="147701" y="0"/>
                  </a:cubicBezTo>
                  <a:lnTo>
                    <a:pt x="643128" y="0"/>
                  </a:lnTo>
                  <a:cubicBezTo>
                    <a:pt x="724662" y="0"/>
                    <a:pt x="790829" y="66040"/>
                    <a:pt x="790829" y="147701"/>
                  </a:cubicBezTo>
                  <a:lnTo>
                    <a:pt x="790829" y="643128"/>
                  </a:lnTo>
                  <a:cubicBezTo>
                    <a:pt x="790829" y="724662"/>
                    <a:pt x="724789" y="790829"/>
                    <a:pt x="643128" y="790829"/>
                  </a:cubicBezTo>
                  <a:lnTo>
                    <a:pt x="147701" y="790829"/>
                  </a:lnTo>
                  <a:cubicBezTo>
                    <a:pt x="66040" y="790829"/>
                    <a:pt x="0" y="724662"/>
                    <a:pt x="0" y="643128"/>
                  </a:cubicBezTo>
                  <a:close/>
                </a:path>
              </a:pathLst>
            </a:custGeom>
            <a:solidFill>
              <a:srgbClr val="3D6CC2"/>
            </a:solidFill>
          </p:spPr>
          <p:txBody>
            <a:bodyPr/>
            <a:lstStyle/>
            <a:p>
              <a:endParaRPr lang="en-US"/>
            </a:p>
          </p:txBody>
        </p:sp>
        <p:sp>
          <p:nvSpPr>
            <p:cNvPr id="31" name="Freeform 31"/>
            <p:cNvSpPr/>
            <p:nvPr/>
          </p:nvSpPr>
          <p:spPr>
            <a:xfrm>
              <a:off x="0" y="0"/>
              <a:ext cx="803529" cy="803529"/>
            </a:xfrm>
            <a:custGeom>
              <a:avLst/>
              <a:gdLst/>
              <a:ahLst/>
              <a:cxnLst/>
              <a:rect l="l" t="t" r="r" b="b"/>
              <a:pathLst>
                <a:path w="803529" h="803529">
                  <a:moveTo>
                    <a:pt x="0" y="154051"/>
                  </a:moveTo>
                  <a:cubicBezTo>
                    <a:pt x="0" y="68961"/>
                    <a:pt x="68961" y="0"/>
                    <a:pt x="154051" y="0"/>
                  </a:cubicBezTo>
                  <a:lnTo>
                    <a:pt x="649478" y="0"/>
                  </a:lnTo>
                  <a:lnTo>
                    <a:pt x="649478" y="6350"/>
                  </a:lnTo>
                  <a:lnTo>
                    <a:pt x="649478" y="0"/>
                  </a:lnTo>
                  <a:cubicBezTo>
                    <a:pt x="734568" y="0"/>
                    <a:pt x="803529" y="68961"/>
                    <a:pt x="803529" y="154051"/>
                  </a:cubicBezTo>
                  <a:lnTo>
                    <a:pt x="797179" y="154051"/>
                  </a:lnTo>
                  <a:lnTo>
                    <a:pt x="803529" y="154051"/>
                  </a:lnTo>
                  <a:lnTo>
                    <a:pt x="803529" y="649478"/>
                  </a:lnTo>
                  <a:lnTo>
                    <a:pt x="797179" y="649478"/>
                  </a:lnTo>
                  <a:lnTo>
                    <a:pt x="803529" y="649478"/>
                  </a:lnTo>
                  <a:cubicBezTo>
                    <a:pt x="803529" y="734568"/>
                    <a:pt x="734568" y="803529"/>
                    <a:pt x="649478" y="803529"/>
                  </a:cubicBezTo>
                  <a:lnTo>
                    <a:pt x="649478" y="797179"/>
                  </a:lnTo>
                  <a:lnTo>
                    <a:pt x="649478" y="803529"/>
                  </a:lnTo>
                  <a:lnTo>
                    <a:pt x="154051" y="803529"/>
                  </a:lnTo>
                  <a:lnTo>
                    <a:pt x="154051" y="797179"/>
                  </a:lnTo>
                  <a:lnTo>
                    <a:pt x="154051" y="803529"/>
                  </a:lnTo>
                  <a:cubicBezTo>
                    <a:pt x="68961" y="803529"/>
                    <a:pt x="0" y="734568"/>
                    <a:pt x="0" y="649478"/>
                  </a:cubicBezTo>
                  <a:lnTo>
                    <a:pt x="0" y="154051"/>
                  </a:lnTo>
                  <a:lnTo>
                    <a:pt x="6350" y="154051"/>
                  </a:lnTo>
                  <a:lnTo>
                    <a:pt x="0" y="154051"/>
                  </a:lnTo>
                  <a:moveTo>
                    <a:pt x="12700" y="154051"/>
                  </a:moveTo>
                  <a:lnTo>
                    <a:pt x="12700" y="649478"/>
                  </a:lnTo>
                  <a:lnTo>
                    <a:pt x="6350" y="649478"/>
                  </a:lnTo>
                  <a:lnTo>
                    <a:pt x="12700" y="649478"/>
                  </a:lnTo>
                  <a:cubicBezTo>
                    <a:pt x="12700" y="727456"/>
                    <a:pt x="75946" y="790829"/>
                    <a:pt x="154051" y="790829"/>
                  </a:cubicBezTo>
                  <a:lnTo>
                    <a:pt x="649478" y="790829"/>
                  </a:lnTo>
                  <a:cubicBezTo>
                    <a:pt x="727456" y="790829"/>
                    <a:pt x="790829" y="727583"/>
                    <a:pt x="790829" y="649478"/>
                  </a:cubicBezTo>
                  <a:lnTo>
                    <a:pt x="790829" y="154051"/>
                  </a:lnTo>
                  <a:cubicBezTo>
                    <a:pt x="790829" y="75946"/>
                    <a:pt x="727456" y="12700"/>
                    <a:pt x="649478" y="12700"/>
                  </a:cubicBezTo>
                  <a:lnTo>
                    <a:pt x="154051" y="12700"/>
                  </a:lnTo>
                  <a:lnTo>
                    <a:pt x="154051" y="6350"/>
                  </a:lnTo>
                  <a:lnTo>
                    <a:pt x="154051" y="12700"/>
                  </a:lnTo>
                  <a:cubicBezTo>
                    <a:pt x="75946" y="12700"/>
                    <a:pt x="12700" y="75946"/>
                    <a:pt x="12700" y="154051"/>
                  </a:cubicBezTo>
                  <a:close/>
                </a:path>
              </a:pathLst>
            </a:custGeom>
            <a:solidFill>
              <a:srgbClr val="9FBDD3"/>
            </a:solidFill>
          </p:spPr>
          <p:txBody>
            <a:bodyPr/>
            <a:lstStyle/>
            <a:p>
              <a:endParaRPr lang="en-US"/>
            </a:p>
          </p:txBody>
        </p:sp>
      </p:grpSp>
      <p:sp>
        <p:nvSpPr>
          <p:cNvPr id="32" name="TextBox 32"/>
          <p:cNvSpPr txBox="1"/>
          <p:nvPr/>
        </p:nvSpPr>
        <p:spPr>
          <a:xfrm>
            <a:off x="1196504" y="7382172"/>
            <a:ext cx="243334" cy="458788"/>
          </a:xfrm>
          <a:prstGeom prst="rect">
            <a:avLst/>
          </a:prstGeom>
        </p:spPr>
        <p:txBody>
          <a:bodyPr lIns="0" tIns="0" rIns="0" bIns="0" rtlCol="0" anchor="t">
            <a:spAutoFit/>
          </a:bodyPr>
          <a:lstStyle/>
          <a:p>
            <a:pPr algn="ctr">
              <a:lnSpc>
                <a:spcPts val="3062"/>
              </a:lnSpc>
            </a:pPr>
            <a:r>
              <a:rPr lang="en-US" sz="3062" b="1" spc="-93">
                <a:solidFill>
                  <a:srgbClr val="1F1F1E"/>
                </a:solidFill>
                <a:latin typeface="Arial Bold"/>
                <a:ea typeface="Arial Bold"/>
                <a:cs typeface="Arial Bold"/>
                <a:sym typeface="Arial Bold"/>
              </a:rPr>
              <a:t>3</a:t>
            </a:r>
          </a:p>
        </p:txBody>
      </p:sp>
      <p:sp>
        <p:nvSpPr>
          <p:cNvPr id="33" name="TextBox 33"/>
          <p:cNvSpPr txBox="1"/>
          <p:nvPr/>
        </p:nvSpPr>
        <p:spPr>
          <a:xfrm>
            <a:off x="2768204" y="7164735"/>
            <a:ext cx="4113020" cy="563392"/>
          </a:xfrm>
          <a:prstGeom prst="rect">
            <a:avLst/>
          </a:prstGeom>
        </p:spPr>
        <p:txBody>
          <a:bodyPr lIns="0" tIns="0" rIns="0" bIns="0" rtlCol="0" anchor="t">
            <a:spAutoFit/>
          </a:bodyPr>
          <a:lstStyle/>
          <a:p>
            <a:pPr algn="l">
              <a:lnSpc>
                <a:spcPts val="3933"/>
              </a:lnSpc>
            </a:pPr>
            <a:r>
              <a:rPr lang="en-US" sz="3162" b="1" spc="-95">
                <a:solidFill>
                  <a:srgbClr val="1F1F1E"/>
                </a:solidFill>
                <a:latin typeface="Arial Bold"/>
                <a:ea typeface="Arial Bold"/>
                <a:cs typeface="Arial Bold"/>
                <a:sym typeface="Arial Bold"/>
              </a:rPr>
              <a:t>Giảm Thiểu Sai Sót</a:t>
            </a:r>
          </a:p>
        </p:txBody>
      </p:sp>
      <p:sp>
        <p:nvSpPr>
          <p:cNvPr id="34" name="TextBox 34"/>
          <p:cNvSpPr txBox="1"/>
          <p:nvPr/>
        </p:nvSpPr>
        <p:spPr>
          <a:xfrm>
            <a:off x="2768204" y="7667922"/>
            <a:ext cx="7739062" cy="1563303"/>
          </a:xfrm>
          <a:prstGeom prst="rect">
            <a:avLst/>
          </a:prstGeom>
        </p:spPr>
        <p:txBody>
          <a:bodyPr lIns="0" tIns="0" rIns="0" bIns="0" rtlCol="0" anchor="t">
            <a:spAutoFit/>
          </a:bodyPr>
          <a:lstStyle/>
          <a:p>
            <a:pPr algn="l">
              <a:lnSpc>
                <a:spcPts val="4115"/>
              </a:lnSpc>
            </a:pPr>
            <a:r>
              <a:rPr lang="en-US" sz="2562" spc="-51">
                <a:solidFill>
                  <a:srgbClr val="1F1F1E"/>
                </a:solidFill>
                <a:latin typeface="Arial"/>
                <a:ea typeface="Arial"/>
                <a:cs typeface="Arial"/>
                <a:sym typeface="Arial"/>
              </a:rPr>
              <a:t>Đảm bảo dữ liệu sản phẩm, khách hàng, bảo hành, và sữa chữa luôn được cập nhật kịp thời và chính xác, giúp giảm thiểu sai sót trong xử lý dữ liệu.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1F1F1E"/>
            </a:solidFill>
            <a:prstDash val="solid"/>
            <a:headEnd type="none" w="sm" len="sm"/>
            <a:tailEnd type="none" w="sm" len="sm"/>
          </a:ln>
        </p:spPr>
        <p:txBody>
          <a:bodyPr/>
          <a:lstStyle/>
          <a:p>
            <a:endParaRPr lang="en-US"/>
          </a:p>
        </p:txBody>
      </p:sp>
      <p:sp>
        <p:nvSpPr>
          <p:cNvPr id="3" name="AutoShape 3"/>
          <p:cNvSpPr/>
          <p:nvPr/>
        </p:nvSpPr>
        <p:spPr>
          <a:xfrm rot="8776574">
            <a:off x="10406482" y="7904560"/>
            <a:ext cx="8608174" cy="0"/>
          </a:xfrm>
          <a:prstGeom prst="line">
            <a:avLst/>
          </a:prstGeom>
          <a:ln w="9525" cap="rnd">
            <a:solidFill>
              <a:srgbClr val="1F1F1E"/>
            </a:solidFill>
            <a:prstDash val="solid"/>
            <a:headEnd type="none" w="sm" len="sm"/>
            <a:tailEnd type="none" w="sm" len="sm"/>
          </a:ln>
        </p:spPr>
        <p:txBody>
          <a:bodyPr/>
          <a:lstStyle/>
          <a:p>
            <a:endParaRPr lang="en-US"/>
          </a:p>
        </p:txBody>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1F1F1E">
                <a:alpha val="35686"/>
              </a:srgbClr>
            </a:solidFill>
          </p:spPr>
          <p:txBody>
            <a:bodyPr/>
            <a:lstStyle/>
            <a:p>
              <a:endParaRPr lang="en-US"/>
            </a:p>
          </p:txBody>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1F1F1E">
                <a:alpha val="19608"/>
              </a:srgbClr>
            </a:solidFill>
          </p:spPr>
          <p:txBody>
            <a:bodyPr/>
            <a:lstStyle/>
            <a:p>
              <a:endParaRPr lang="en-US"/>
            </a:p>
          </p:txBody>
        </p:sp>
      </p:grpSp>
      <p:grpSp>
        <p:nvGrpSpPr>
          <p:cNvPr id="8" name="Group 8"/>
          <p:cNvGrpSpPr/>
          <p:nvPr/>
        </p:nvGrpSpPr>
        <p:grpSpPr>
          <a:xfrm>
            <a:off x="13398499" y="4572000"/>
            <a:ext cx="4889500"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3D6CC2">
                <a:alpha val="65882"/>
              </a:srgbClr>
            </a:solidFill>
          </p:spPr>
          <p:txBody>
            <a:bodyPr/>
            <a:lstStyle/>
            <a:p>
              <a:endParaRPr lang="en-US"/>
            </a:p>
          </p:txBody>
        </p:sp>
      </p:grpSp>
      <p:grpSp>
        <p:nvGrpSpPr>
          <p:cNvPr id="10" name="Group 10"/>
          <p:cNvGrpSpPr/>
          <p:nvPr/>
        </p:nvGrpSpPr>
        <p:grpSpPr>
          <a:xfrm>
            <a:off x="14001750" y="-12700"/>
            <a:ext cx="4281489" cy="10299700"/>
            <a:chOff x="0" y="0"/>
            <a:chExt cx="5708652" cy="13732933"/>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3D6CC2">
                <a:alpha val="49804"/>
              </a:srgbClr>
            </a:solidFill>
          </p:spPr>
          <p:txBody>
            <a:bodyPr/>
            <a:lstStyle/>
            <a:p>
              <a:endParaRPr lang="en-US"/>
            </a:p>
          </p:txBody>
        </p:sp>
      </p:grpSp>
      <p:grpSp>
        <p:nvGrpSpPr>
          <p:cNvPr id="12" name="Group 12"/>
          <p:cNvGrpSpPr/>
          <p:nvPr/>
        </p:nvGrpSpPr>
        <p:grpSpPr>
          <a:xfrm>
            <a:off x="16348095" y="-12700"/>
            <a:ext cx="1935141" cy="10299700"/>
            <a:chOff x="0" y="0"/>
            <a:chExt cx="2580188" cy="13732933"/>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D4E0EA">
                <a:alpha val="69804"/>
              </a:srgbClr>
            </a:solidFill>
          </p:spPr>
          <p:txBody>
            <a:bodyPr/>
            <a:lstStyle/>
            <a:p>
              <a:endParaRPr lang="en-US"/>
            </a:p>
          </p:txBody>
        </p:sp>
      </p:grpSp>
      <p:grpSp>
        <p:nvGrpSpPr>
          <p:cNvPr id="14" name="Group 14"/>
          <p:cNvGrpSpPr/>
          <p:nvPr/>
        </p:nvGrpSpPr>
        <p:grpSpPr>
          <a:xfrm>
            <a:off x="16408498" y="-12700"/>
            <a:ext cx="1874737" cy="10299700"/>
            <a:chOff x="0" y="0"/>
            <a:chExt cx="2499650" cy="13732933"/>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1F1F1E">
                <a:alpha val="80000"/>
              </a:srgbClr>
            </a:solidFill>
          </p:spPr>
          <p:txBody>
            <a:bodyPr/>
            <a:lstStyle/>
            <a:p>
              <a:endParaRPr lang="en-US"/>
            </a:p>
          </p:txBody>
        </p:sp>
      </p:grpSp>
      <p:grpSp>
        <p:nvGrpSpPr>
          <p:cNvPr id="16" name="Group 16"/>
          <p:cNvGrpSpPr/>
          <p:nvPr/>
        </p:nvGrpSpPr>
        <p:grpSpPr>
          <a:xfrm>
            <a:off x="15557499" y="5384801"/>
            <a:ext cx="2725738" cy="4902199"/>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3D6CC2">
                <a:alpha val="65882"/>
              </a:srgbClr>
            </a:solidFill>
          </p:spPr>
          <p:txBody>
            <a:bodyPr/>
            <a:lstStyle/>
            <a:p>
              <a:endParaRPr lang="en-US"/>
            </a:p>
          </p:txBody>
        </p:sp>
      </p:grpSp>
      <p:sp>
        <p:nvSpPr>
          <p:cNvPr id="18" name="Freeform 18"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19" name="TextBox 19"/>
          <p:cNvSpPr txBox="1"/>
          <p:nvPr/>
        </p:nvSpPr>
        <p:spPr>
          <a:xfrm>
            <a:off x="415826" y="1100658"/>
            <a:ext cx="7088237"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Kết Quả Đạt Được</a:t>
            </a:r>
          </a:p>
        </p:txBody>
      </p:sp>
      <p:grpSp>
        <p:nvGrpSpPr>
          <p:cNvPr id="20" name="Group 20"/>
          <p:cNvGrpSpPr/>
          <p:nvPr/>
        </p:nvGrpSpPr>
        <p:grpSpPr>
          <a:xfrm>
            <a:off x="234155" y="2496592"/>
            <a:ext cx="7633589" cy="3023146"/>
            <a:chOff x="0" y="0"/>
            <a:chExt cx="10178118" cy="4030862"/>
          </a:xfrm>
        </p:grpSpPr>
        <p:sp>
          <p:nvSpPr>
            <p:cNvPr id="21" name="Freeform 21"/>
            <p:cNvSpPr/>
            <p:nvPr/>
          </p:nvSpPr>
          <p:spPr>
            <a:xfrm>
              <a:off x="10559" y="6350"/>
              <a:ext cx="10157144" cy="4018153"/>
            </a:xfrm>
            <a:custGeom>
              <a:avLst/>
              <a:gdLst/>
              <a:ahLst/>
              <a:cxnLst/>
              <a:rect l="l" t="t" r="r" b="b"/>
              <a:pathLst>
                <a:path w="10157144" h="4018153">
                  <a:moveTo>
                    <a:pt x="0" y="158750"/>
                  </a:moveTo>
                  <a:cubicBezTo>
                    <a:pt x="0" y="71120"/>
                    <a:pt x="118264" y="0"/>
                    <a:pt x="264404" y="0"/>
                  </a:cubicBezTo>
                  <a:lnTo>
                    <a:pt x="9892741" y="0"/>
                  </a:lnTo>
                  <a:cubicBezTo>
                    <a:pt x="10038670" y="0"/>
                    <a:pt x="10157144" y="71120"/>
                    <a:pt x="10157144" y="158750"/>
                  </a:cubicBezTo>
                  <a:lnTo>
                    <a:pt x="10157144" y="3859403"/>
                  </a:lnTo>
                  <a:cubicBezTo>
                    <a:pt x="10157144" y="3947160"/>
                    <a:pt x="10038882" y="4018153"/>
                    <a:pt x="9892741" y="4018153"/>
                  </a:cubicBezTo>
                  <a:lnTo>
                    <a:pt x="264404" y="4018153"/>
                  </a:lnTo>
                  <a:cubicBezTo>
                    <a:pt x="118264" y="4018153"/>
                    <a:pt x="0" y="3947033"/>
                    <a:pt x="0" y="3859403"/>
                  </a:cubicBezTo>
                  <a:close/>
                </a:path>
              </a:pathLst>
            </a:custGeom>
            <a:solidFill>
              <a:srgbClr val="C5D9F3"/>
            </a:solidFill>
          </p:spPr>
          <p:txBody>
            <a:bodyPr/>
            <a:lstStyle/>
            <a:p>
              <a:endParaRPr lang="en-US"/>
            </a:p>
          </p:txBody>
        </p:sp>
        <p:sp>
          <p:nvSpPr>
            <p:cNvPr id="22" name="Freeform 22"/>
            <p:cNvSpPr/>
            <p:nvPr/>
          </p:nvSpPr>
          <p:spPr>
            <a:xfrm>
              <a:off x="0" y="0"/>
              <a:ext cx="10178205" cy="4030853"/>
            </a:xfrm>
            <a:custGeom>
              <a:avLst/>
              <a:gdLst/>
              <a:ahLst/>
              <a:cxnLst/>
              <a:rect l="l" t="t" r="r" b="b"/>
              <a:pathLst>
                <a:path w="10178205" h="4030853">
                  <a:moveTo>
                    <a:pt x="0" y="165100"/>
                  </a:moveTo>
                  <a:cubicBezTo>
                    <a:pt x="0" y="73914"/>
                    <a:pt x="123121" y="0"/>
                    <a:pt x="274963" y="0"/>
                  </a:cubicBezTo>
                  <a:lnTo>
                    <a:pt x="9903300" y="0"/>
                  </a:lnTo>
                  <a:lnTo>
                    <a:pt x="9903300" y="6350"/>
                  </a:lnTo>
                  <a:lnTo>
                    <a:pt x="9903300" y="0"/>
                  </a:lnTo>
                  <a:cubicBezTo>
                    <a:pt x="10055143" y="0"/>
                    <a:pt x="10178205" y="73914"/>
                    <a:pt x="10178205" y="165100"/>
                  </a:cubicBezTo>
                  <a:lnTo>
                    <a:pt x="10167703" y="165100"/>
                  </a:lnTo>
                  <a:lnTo>
                    <a:pt x="10178205" y="165100"/>
                  </a:lnTo>
                  <a:lnTo>
                    <a:pt x="10178205" y="3865753"/>
                  </a:lnTo>
                  <a:lnTo>
                    <a:pt x="10167703" y="3865753"/>
                  </a:lnTo>
                  <a:lnTo>
                    <a:pt x="10178205" y="3865753"/>
                  </a:lnTo>
                  <a:cubicBezTo>
                    <a:pt x="10178205" y="3956939"/>
                    <a:pt x="10055143" y="4030853"/>
                    <a:pt x="9903300" y="4030853"/>
                  </a:cubicBezTo>
                  <a:lnTo>
                    <a:pt x="9903300" y="4024503"/>
                  </a:lnTo>
                  <a:lnTo>
                    <a:pt x="9903300" y="4030853"/>
                  </a:lnTo>
                  <a:lnTo>
                    <a:pt x="274963" y="4030853"/>
                  </a:lnTo>
                  <a:lnTo>
                    <a:pt x="274963" y="4024503"/>
                  </a:lnTo>
                  <a:lnTo>
                    <a:pt x="274963" y="4030853"/>
                  </a:lnTo>
                  <a:cubicBezTo>
                    <a:pt x="123121" y="4030853"/>
                    <a:pt x="0" y="3956939"/>
                    <a:pt x="0" y="3865753"/>
                  </a:cubicBezTo>
                  <a:lnTo>
                    <a:pt x="0" y="165100"/>
                  </a:lnTo>
                  <a:lnTo>
                    <a:pt x="10559" y="165100"/>
                  </a:lnTo>
                  <a:lnTo>
                    <a:pt x="0" y="165100"/>
                  </a:lnTo>
                  <a:moveTo>
                    <a:pt x="21118" y="165100"/>
                  </a:moveTo>
                  <a:lnTo>
                    <a:pt x="21118" y="3865753"/>
                  </a:lnTo>
                  <a:lnTo>
                    <a:pt x="10559" y="3865753"/>
                  </a:lnTo>
                  <a:lnTo>
                    <a:pt x="21118" y="3865753"/>
                  </a:lnTo>
                  <a:cubicBezTo>
                    <a:pt x="21118" y="3949954"/>
                    <a:pt x="134736" y="4018153"/>
                    <a:pt x="274963" y="4018153"/>
                  </a:cubicBezTo>
                  <a:lnTo>
                    <a:pt x="9903300" y="4018153"/>
                  </a:lnTo>
                  <a:cubicBezTo>
                    <a:pt x="10043527" y="4018153"/>
                    <a:pt x="10157144" y="3949954"/>
                    <a:pt x="10157144" y="3865753"/>
                  </a:cubicBezTo>
                  <a:lnTo>
                    <a:pt x="10157144" y="165100"/>
                  </a:lnTo>
                  <a:cubicBezTo>
                    <a:pt x="10157144" y="80899"/>
                    <a:pt x="10043527" y="12700"/>
                    <a:pt x="9903300" y="12700"/>
                  </a:cubicBezTo>
                  <a:lnTo>
                    <a:pt x="274963" y="12700"/>
                  </a:lnTo>
                  <a:lnTo>
                    <a:pt x="274963" y="6350"/>
                  </a:lnTo>
                  <a:lnTo>
                    <a:pt x="274963" y="12700"/>
                  </a:lnTo>
                  <a:cubicBezTo>
                    <a:pt x="134736" y="12700"/>
                    <a:pt x="21118" y="80899"/>
                    <a:pt x="21118" y="165100"/>
                  </a:cubicBezTo>
                  <a:close/>
                </a:path>
              </a:pathLst>
            </a:custGeom>
            <a:solidFill>
              <a:srgbClr val="D4E0EA"/>
            </a:solidFill>
          </p:spPr>
          <p:txBody>
            <a:bodyPr/>
            <a:lstStyle/>
            <a:p>
              <a:endParaRPr lang="en-US"/>
            </a:p>
          </p:txBody>
        </p:sp>
      </p:grpSp>
      <p:sp>
        <p:nvSpPr>
          <p:cNvPr id="23" name="TextBox 23"/>
          <p:cNvSpPr txBox="1"/>
          <p:nvPr/>
        </p:nvSpPr>
        <p:spPr>
          <a:xfrm>
            <a:off x="762977" y="2670995"/>
            <a:ext cx="4697630" cy="578803"/>
          </a:xfrm>
          <a:prstGeom prst="rect">
            <a:avLst/>
          </a:prstGeom>
        </p:spPr>
        <p:txBody>
          <a:bodyPr lIns="0" tIns="0" rIns="0" bIns="0" rtlCol="0" anchor="t">
            <a:spAutoFit/>
          </a:bodyPr>
          <a:lstStyle/>
          <a:p>
            <a:pPr algn="l">
              <a:lnSpc>
                <a:spcPts val="4187"/>
              </a:lnSpc>
            </a:pPr>
            <a:r>
              <a:rPr lang="en-US" sz="3349" b="1" spc="-102">
                <a:solidFill>
                  <a:srgbClr val="1F1F1E"/>
                </a:solidFill>
                <a:latin typeface="Arial Bold"/>
                <a:ea typeface="Arial Bold"/>
                <a:cs typeface="Arial Bold"/>
                <a:sym typeface="Arial Bold"/>
              </a:rPr>
              <a:t>Phần Mềm Hoàn Chỉnh</a:t>
            </a:r>
          </a:p>
        </p:txBody>
      </p:sp>
      <p:sp>
        <p:nvSpPr>
          <p:cNvPr id="24" name="TextBox 24"/>
          <p:cNvSpPr txBox="1"/>
          <p:nvPr/>
        </p:nvSpPr>
        <p:spPr>
          <a:xfrm>
            <a:off x="762977" y="3128963"/>
            <a:ext cx="6373417" cy="2049917"/>
          </a:xfrm>
          <a:prstGeom prst="rect">
            <a:avLst/>
          </a:prstGeom>
        </p:spPr>
        <p:txBody>
          <a:bodyPr lIns="0" tIns="0" rIns="0" bIns="0" rtlCol="0" anchor="t">
            <a:spAutoFit/>
          </a:bodyPr>
          <a:lstStyle/>
          <a:p>
            <a:pPr algn="l">
              <a:lnSpc>
                <a:spcPts val="5353"/>
              </a:lnSpc>
            </a:pPr>
            <a:r>
              <a:rPr lang="en-US" sz="3287" spc="-67">
                <a:solidFill>
                  <a:srgbClr val="1F1F1E"/>
                </a:solidFill>
                <a:latin typeface="Arial"/>
                <a:ea typeface="Arial"/>
                <a:cs typeface="Arial"/>
                <a:sym typeface="Arial"/>
              </a:rPr>
              <a:t>Xây dựng thành công phần mềm ứng dụng quản lý cửa hàng bán điện thoại với đầy đủ chức năng.</a:t>
            </a:r>
          </a:p>
        </p:txBody>
      </p:sp>
      <p:grpSp>
        <p:nvGrpSpPr>
          <p:cNvPr id="25" name="Group 25"/>
          <p:cNvGrpSpPr/>
          <p:nvPr/>
        </p:nvGrpSpPr>
        <p:grpSpPr>
          <a:xfrm>
            <a:off x="2925220" y="6235154"/>
            <a:ext cx="7815260" cy="3023146"/>
            <a:chOff x="0" y="0"/>
            <a:chExt cx="10420346" cy="4030862"/>
          </a:xfrm>
        </p:grpSpPr>
        <p:sp>
          <p:nvSpPr>
            <p:cNvPr id="26" name="Freeform 26"/>
            <p:cNvSpPr/>
            <p:nvPr/>
          </p:nvSpPr>
          <p:spPr>
            <a:xfrm>
              <a:off x="10811" y="6350"/>
              <a:ext cx="10398873" cy="4018153"/>
            </a:xfrm>
            <a:custGeom>
              <a:avLst/>
              <a:gdLst/>
              <a:ahLst/>
              <a:cxnLst/>
              <a:rect l="l" t="t" r="r" b="b"/>
              <a:pathLst>
                <a:path w="10398873" h="4018153">
                  <a:moveTo>
                    <a:pt x="0" y="158750"/>
                  </a:moveTo>
                  <a:cubicBezTo>
                    <a:pt x="0" y="71120"/>
                    <a:pt x="121078" y="0"/>
                    <a:pt x="270695" y="0"/>
                  </a:cubicBezTo>
                  <a:lnTo>
                    <a:pt x="10128177" y="0"/>
                  </a:lnTo>
                  <a:cubicBezTo>
                    <a:pt x="10277579" y="0"/>
                    <a:pt x="10398872" y="71120"/>
                    <a:pt x="10398872" y="158750"/>
                  </a:cubicBezTo>
                  <a:lnTo>
                    <a:pt x="10398872" y="3859403"/>
                  </a:lnTo>
                  <a:cubicBezTo>
                    <a:pt x="10398872" y="3947160"/>
                    <a:pt x="10277795" y="4018153"/>
                    <a:pt x="10128177" y="4018153"/>
                  </a:cubicBezTo>
                  <a:lnTo>
                    <a:pt x="270695" y="4018153"/>
                  </a:lnTo>
                  <a:cubicBezTo>
                    <a:pt x="121078" y="4018153"/>
                    <a:pt x="0" y="3947033"/>
                    <a:pt x="0" y="3859403"/>
                  </a:cubicBezTo>
                  <a:close/>
                </a:path>
              </a:pathLst>
            </a:custGeom>
            <a:solidFill>
              <a:srgbClr val="C5D9F3"/>
            </a:solidFill>
          </p:spPr>
          <p:txBody>
            <a:bodyPr/>
            <a:lstStyle/>
            <a:p>
              <a:endParaRPr lang="en-US"/>
            </a:p>
          </p:txBody>
        </p:sp>
        <p:sp>
          <p:nvSpPr>
            <p:cNvPr id="27" name="Freeform 27"/>
            <p:cNvSpPr/>
            <p:nvPr/>
          </p:nvSpPr>
          <p:spPr>
            <a:xfrm>
              <a:off x="0" y="0"/>
              <a:ext cx="10420433" cy="4030853"/>
            </a:xfrm>
            <a:custGeom>
              <a:avLst/>
              <a:gdLst/>
              <a:ahLst/>
              <a:cxnLst/>
              <a:rect l="l" t="t" r="r" b="b"/>
              <a:pathLst>
                <a:path w="10420433" h="4030853">
                  <a:moveTo>
                    <a:pt x="0" y="165100"/>
                  </a:moveTo>
                  <a:cubicBezTo>
                    <a:pt x="0" y="73914"/>
                    <a:pt x="126051" y="0"/>
                    <a:pt x="281506" y="0"/>
                  </a:cubicBezTo>
                  <a:lnTo>
                    <a:pt x="10138988" y="0"/>
                  </a:lnTo>
                  <a:lnTo>
                    <a:pt x="10138988" y="6350"/>
                  </a:lnTo>
                  <a:lnTo>
                    <a:pt x="10138988" y="0"/>
                  </a:lnTo>
                  <a:cubicBezTo>
                    <a:pt x="10294444" y="0"/>
                    <a:pt x="10420433" y="73914"/>
                    <a:pt x="10420433" y="165100"/>
                  </a:cubicBezTo>
                  <a:lnTo>
                    <a:pt x="10409683" y="165100"/>
                  </a:lnTo>
                  <a:lnTo>
                    <a:pt x="10420433" y="165100"/>
                  </a:lnTo>
                  <a:lnTo>
                    <a:pt x="10420433" y="3865753"/>
                  </a:lnTo>
                  <a:lnTo>
                    <a:pt x="10409683" y="3865753"/>
                  </a:lnTo>
                  <a:lnTo>
                    <a:pt x="10420433" y="3865753"/>
                  </a:lnTo>
                  <a:cubicBezTo>
                    <a:pt x="10420433" y="3956939"/>
                    <a:pt x="10294444" y="4030853"/>
                    <a:pt x="10138988" y="4030853"/>
                  </a:cubicBezTo>
                  <a:lnTo>
                    <a:pt x="10138988" y="4024503"/>
                  </a:lnTo>
                  <a:lnTo>
                    <a:pt x="10138988" y="4030853"/>
                  </a:lnTo>
                  <a:lnTo>
                    <a:pt x="281506" y="4030853"/>
                  </a:lnTo>
                  <a:lnTo>
                    <a:pt x="281506" y="4024503"/>
                  </a:lnTo>
                  <a:lnTo>
                    <a:pt x="281506" y="4030853"/>
                  </a:lnTo>
                  <a:cubicBezTo>
                    <a:pt x="126051" y="4030853"/>
                    <a:pt x="0" y="3956939"/>
                    <a:pt x="0" y="3865753"/>
                  </a:cubicBezTo>
                  <a:lnTo>
                    <a:pt x="0" y="165100"/>
                  </a:lnTo>
                  <a:lnTo>
                    <a:pt x="10811" y="165100"/>
                  </a:lnTo>
                  <a:lnTo>
                    <a:pt x="0" y="165100"/>
                  </a:lnTo>
                  <a:moveTo>
                    <a:pt x="21621" y="165100"/>
                  </a:moveTo>
                  <a:lnTo>
                    <a:pt x="21621" y="3865753"/>
                  </a:lnTo>
                  <a:lnTo>
                    <a:pt x="10811" y="3865753"/>
                  </a:lnTo>
                  <a:lnTo>
                    <a:pt x="21621" y="3865753"/>
                  </a:lnTo>
                  <a:cubicBezTo>
                    <a:pt x="21621" y="3949954"/>
                    <a:pt x="137942" y="4018153"/>
                    <a:pt x="281506" y="4018153"/>
                  </a:cubicBezTo>
                  <a:lnTo>
                    <a:pt x="10138988" y="4018153"/>
                  </a:lnTo>
                  <a:cubicBezTo>
                    <a:pt x="10282552" y="4018153"/>
                    <a:pt x="10398873" y="3949954"/>
                    <a:pt x="10398873" y="3865753"/>
                  </a:cubicBezTo>
                  <a:lnTo>
                    <a:pt x="10398873" y="165100"/>
                  </a:lnTo>
                  <a:cubicBezTo>
                    <a:pt x="10398873" y="80899"/>
                    <a:pt x="10282552" y="12700"/>
                    <a:pt x="10138988" y="12700"/>
                  </a:cubicBezTo>
                  <a:lnTo>
                    <a:pt x="281506" y="12700"/>
                  </a:lnTo>
                  <a:lnTo>
                    <a:pt x="281506" y="6350"/>
                  </a:lnTo>
                  <a:lnTo>
                    <a:pt x="281506" y="12700"/>
                  </a:lnTo>
                  <a:cubicBezTo>
                    <a:pt x="137942" y="12700"/>
                    <a:pt x="21621" y="80899"/>
                    <a:pt x="21621" y="165100"/>
                  </a:cubicBezTo>
                  <a:close/>
                </a:path>
              </a:pathLst>
            </a:custGeom>
            <a:solidFill>
              <a:srgbClr val="D4E0EA"/>
            </a:solidFill>
          </p:spPr>
          <p:txBody>
            <a:bodyPr/>
            <a:lstStyle/>
            <a:p>
              <a:endParaRPr lang="en-US"/>
            </a:p>
          </p:txBody>
        </p:sp>
      </p:grpSp>
      <p:sp>
        <p:nvSpPr>
          <p:cNvPr id="28" name="TextBox 28"/>
          <p:cNvSpPr txBox="1"/>
          <p:nvPr/>
        </p:nvSpPr>
        <p:spPr>
          <a:xfrm>
            <a:off x="3313889" y="6379641"/>
            <a:ext cx="4293436" cy="579438"/>
          </a:xfrm>
          <a:prstGeom prst="rect">
            <a:avLst/>
          </a:prstGeom>
        </p:spPr>
        <p:txBody>
          <a:bodyPr lIns="0" tIns="0" rIns="0" bIns="0" rtlCol="0" anchor="t">
            <a:spAutoFit/>
          </a:bodyPr>
          <a:lstStyle/>
          <a:p>
            <a:pPr algn="l">
              <a:lnSpc>
                <a:spcPts val="4062"/>
              </a:lnSpc>
            </a:pPr>
            <a:r>
              <a:rPr lang="en-US" sz="3249" b="1" spc="-98">
                <a:solidFill>
                  <a:srgbClr val="1F1F1E"/>
                </a:solidFill>
                <a:latin typeface="Arial Bold"/>
                <a:ea typeface="Arial Bold"/>
                <a:cs typeface="Arial Bold"/>
                <a:sym typeface="Arial Bold"/>
              </a:rPr>
              <a:t>Nâng Cao Hiệu Quả</a:t>
            </a:r>
          </a:p>
        </p:txBody>
      </p:sp>
      <p:sp>
        <p:nvSpPr>
          <p:cNvPr id="29" name="TextBox 29"/>
          <p:cNvSpPr txBox="1"/>
          <p:nvPr/>
        </p:nvSpPr>
        <p:spPr>
          <a:xfrm>
            <a:off x="3313889" y="6844778"/>
            <a:ext cx="6947143" cy="1988685"/>
          </a:xfrm>
          <a:prstGeom prst="rect">
            <a:avLst/>
          </a:prstGeom>
        </p:spPr>
        <p:txBody>
          <a:bodyPr lIns="0" tIns="0" rIns="0" bIns="0" rtlCol="0" anchor="t">
            <a:spAutoFit/>
          </a:bodyPr>
          <a:lstStyle/>
          <a:p>
            <a:pPr algn="l">
              <a:lnSpc>
                <a:spcPts val="5191"/>
              </a:lnSpc>
            </a:pPr>
            <a:r>
              <a:rPr lang="en-US" sz="3187" spc="-65">
                <a:solidFill>
                  <a:srgbClr val="1F1F1E"/>
                </a:solidFill>
                <a:latin typeface="Arial"/>
                <a:ea typeface="Arial"/>
                <a:cs typeface="Arial"/>
                <a:sym typeface="Arial"/>
              </a:rPr>
              <a:t>Giúp người dùng có thể quản lý cửa hàng một cách khoa học và hiệu quả, giảm thiểu rủi ro do sai sót.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D4E0EA"/>
            </a:solidFill>
            <a:prstDash val="solid"/>
            <a:headEnd type="none" w="sm" len="sm"/>
            <a:tailEnd type="none" w="sm" len="sm"/>
          </a:ln>
        </p:spPr>
        <p:txBody>
          <a:bodyPr/>
          <a:lstStyle/>
          <a:p>
            <a:endParaRPr lang="en-US"/>
          </a:p>
        </p:txBody>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3D6CC2">
                <a:alpha val="35686"/>
              </a:srgbClr>
            </a:solidFill>
          </p:spPr>
          <p:txBody>
            <a:bodyPr/>
            <a:lstStyle/>
            <a:p>
              <a:endParaRPr lang="en-US"/>
            </a:p>
          </p:txBody>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3D6CC2">
                <a:alpha val="19608"/>
              </a:srgbClr>
            </a:solidFill>
          </p:spPr>
          <p:txBody>
            <a:bodyPr/>
            <a:lstStyle/>
            <a:p>
              <a:endParaRPr lang="en-US"/>
            </a:p>
          </p:txBody>
        </p:sp>
      </p:grpSp>
      <p:sp>
        <p:nvSpPr>
          <p:cNvPr id="10" name="Freeform 10" descr="preencoded.png"/>
          <p:cNvSpPr/>
          <p:nvPr/>
        </p:nvSpPr>
        <p:spPr>
          <a:xfrm>
            <a:off x="18242756" y="0"/>
            <a:ext cx="47625" cy="10287000"/>
          </a:xfrm>
          <a:custGeom>
            <a:avLst/>
            <a:gdLst/>
            <a:ahLst/>
            <a:cxnLst/>
            <a:rect l="l" t="t" r="r" b="b"/>
            <a:pathLst>
              <a:path w="47625" h="10287000">
                <a:moveTo>
                  <a:pt x="0" y="0"/>
                </a:moveTo>
                <a:lnTo>
                  <a:pt x="47625" y="0"/>
                </a:lnTo>
                <a:lnTo>
                  <a:pt x="47625" y="10287000"/>
                </a:lnTo>
                <a:lnTo>
                  <a:pt x="0" y="10287000"/>
                </a:lnTo>
                <a:lnTo>
                  <a:pt x="0" y="0"/>
                </a:lnTo>
                <a:close/>
              </a:path>
            </a:pathLst>
          </a:custGeom>
          <a:blipFill>
            <a:blip r:embed="rId3"/>
            <a:stretch>
              <a:fillRect l="-14306371" t="-22" b="-22"/>
            </a:stretch>
          </a:blipFill>
        </p:spPr>
        <p:txBody>
          <a:bodyPr/>
          <a:lstStyle/>
          <a:p>
            <a:endParaRPr lang="en-US"/>
          </a:p>
        </p:txBody>
      </p:sp>
      <p:sp>
        <p:nvSpPr>
          <p:cNvPr id="11" name="TextBox 11"/>
          <p:cNvSpPr txBox="1"/>
          <p:nvPr/>
        </p:nvSpPr>
        <p:spPr>
          <a:xfrm>
            <a:off x="336550" y="666502"/>
            <a:ext cx="11012436"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Chương 2: Nghiên cứu lý thuyết</a:t>
            </a:r>
          </a:p>
        </p:txBody>
      </p:sp>
      <p:sp>
        <p:nvSpPr>
          <p:cNvPr id="12" name="TextBox 12"/>
          <p:cNvSpPr txBox="1"/>
          <p:nvPr/>
        </p:nvSpPr>
        <p:spPr>
          <a:xfrm>
            <a:off x="336550" y="2210749"/>
            <a:ext cx="13376275" cy="5627377"/>
          </a:xfrm>
          <a:prstGeom prst="rect">
            <a:avLst/>
          </a:prstGeom>
        </p:spPr>
        <p:txBody>
          <a:bodyPr lIns="0" tIns="0" rIns="0" bIns="0" rtlCol="0" anchor="t">
            <a:spAutoFit/>
          </a:bodyPr>
          <a:lstStyle/>
          <a:p>
            <a:pPr algn="l">
              <a:lnSpc>
                <a:spcPts val="6328"/>
              </a:lnSpc>
            </a:pPr>
            <a:r>
              <a:rPr lang="en-US" sz="3887" spc="-77">
                <a:solidFill>
                  <a:srgbClr val="1F1F1E"/>
                </a:solidFill>
                <a:latin typeface="Arial"/>
                <a:ea typeface="Arial"/>
                <a:cs typeface="Arial"/>
                <a:sym typeface="Arial"/>
              </a:rPr>
              <a:t>Chương này sẽ trình bày những kiến thức lý thuyết cơ bản về: </a:t>
            </a:r>
          </a:p>
          <a:p>
            <a:pPr marL="839303" lvl="1" indent="-419651" algn="l">
              <a:lnSpc>
                <a:spcPts val="6328"/>
              </a:lnSpc>
              <a:buFont typeface="Arial"/>
              <a:buChar char="•"/>
            </a:pPr>
            <a:r>
              <a:rPr lang="en-US" sz="3887" spc="-77">
                <a:solidFill>
                  <a:srgbClr val="1F1F1E"/>
                </a:solidFill>
                <a:latin typeface="Arial"/>
                <a:ea typeface="Arial"/>
                <a:cs typeface="Arial"/>
                <a:sym typeface="Arial"/>
              </a:rPr>
              <a:t>  .NET Framework, </a:t>
            </a:r>
          </a:p>
          <a:p>
            <a:pPr marL="839303" lvl="1" indent="-419651" algn="l">
              <a:lnSpc>
                <a:spcPts val="6328"/>
              </a:lnSpc>
              <a:buFont typeface="Arial"/>
              <a:buChar char="•"/>
            </a:pPr>
            <a:r>
              <a:rPr lang="en-US" sz="3887" spc="-77">
                <a:solidFill>
                  <a:srgbClr val="1F1F1E"/>
                </a:solidFill>
                <a:latin typeface="Arial"/>
                <a:ea typeface="Arial"/>
                <a:cs typeface="Arial"/>
                <a:sym typeface="Arial"/>
              </a:rPr>
              <a:t>  Ngôn ngữ lập trình C#,</a:t>
            </a:r>
          </a:p>
          <a:p>
            <a:pPr marL="839303" lvl="1" indent="-419651" algn="l">
              <a:lnSpc>
                <a:spcPts val="6328"/>
              </a:lnSpc>
              <a:buFont typeface="Arial"/>
              <a:buChar char="•"/>
            </a:pPr>
            <a:r>
              <a:rPr lang="en-US" sz="3887" spc="-77">
                <a:solidFill>
                  <a:srgbClr val="1F1F1E"/>
                </a:solidFill>
                <a:latin typeface="Arial"/>
                <a:ea typeface="Arial"/>
                <a:cs typeface="Arial"/>
                <a:sym typeface="Arial"/>
              </a:rPr>
              <a:t>  Lập trình hướng đối tượng </a:t>
            </a:r>
          </a:p>
          <a:p>
            <a:pPr marL="839303" lvl="1" indent="-419651" algn="l">
              <a:lnSpc>
                <a:spcPts val="6328"/>
              </a:lnSpc>
              <a:buFont typeface="Arial"/>
              <a:buChar char="•"/>
            </a:pPr>
            <a:r>
              <a:rPr lang="en-US" sz="3887" spc="-77">
                <a:solidFill>
                  <a:srgbClr val="1F1F1E"/>
                </a:solidFill>
                <a:latin typeface="Arial"/>
                <a:ea typeface="Arial"/>
                <a:cs typeface="Arial"/>
                <a:sym typeface="Arial"/>
              </a:rPr>
              <a:t> hệ quản trị cơ sở dữ liệu MySQL.</a:t>
            </a:r>
          </a:p>
          <a:p>
            <a:pPr algn="l">
              <a:lnSpc>
                <a:spcPts val="6331"/>
              </a:lnSpc>
            </a:pPr>
            <a:r>
              <a:rPr lang="en-US" sz="3887" spc="-79">
                <a:solidFill>
                  <a:srgbClr val="1F1F1E"/>
                </a:solidFill>
                <a:latin typeface="Arial"/>
                <a:ea typeface="Arial"/>
                <a:cs typeface="Arial"/>
                <a:sym typeface="Arial"/>
              </a:rPr>
              <a:t> Những kiến thức này sẽ là nền tảng cho việc phát triển ứng dụng trong các chương tiếp theo.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82566" y="369888"/>
            <a:ext cx="4511023" cy="10299700"/>
            <a:chOff x="0" y="0"/>
            <a:chExt cx="6014698" cy="13732933"/>
          </a:xfrm>
        </p:grpSpPr>
        <p:sp>
          <p:nvSpPr>
            <p:cNvPr id="3" name="Freeform 3"/>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3D6CC2">
                <a:alpha val="35686"/>
              </a:srgbClr>
            </a:solidFill>
          </p:spPr>
          <p:txBody>
            <a:bodyPr/>
            <a:lstStyle/>
            <a:p>
              <a:endParaRPr lang="en-US"/>
            </a:p>
          </p:txBody>
        </p:sp>
      </p:grpSp>
      <p:grpSp>
        <p:nvGrpSpPr>
          <p:cNvPr id="4" name="Group 4"/>
          <p:cNvGrpSpPr/>
          <p:nvPr/>
        </p:nvGrpSpPr>
        <p:grpSpPr>
          <a:xfrm rot="5400000">
            <a:off x="1088230" y="6473031"/>
            <a:ext cx="2725738" cy="4902199"/>
            <a:chOff x="0" y="0"/>
            <a:chExt cx="3634318" cy="6536266"/>
          </a:xfrm>
        </p:grpSpPr>
        <p:sp>
          <p:nvSpPr>
            <p:cNvPr id="5" name="Freeform 5"/>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9FBDD3">
                <a:alpha val="65882"/>
              </a:srgbClr>
            </a:solidFill>
          </p:spPr>
          <p:txBody>
            <a:bodyPr/>
            <a:lstStyle/>
            <a:p>
              <a:endParaRPr lang="en-US"/>
            </a:p>
          </p:txBody>
        </p:sp>
      </p:grpSp>
      <p:grpSp>
        <p:nvGrpSpPr>
          <p:cNvPr id="6" name="Group 6"/>
          <p:cNvGrpSpPr/>
          <p:nvPr/>
        </p:nvGrpSpPr>
        <p:grpSpPr>
          <a:xfrm>
            <a:off x="0" y="6019800"/>
            <a:ext cx="673099" cy="4267200"/>
            <a:chOff x="0" y="0"/>
            <a:chExt cx="897466" cy="5689600"/>
          </a:xfrm>
        </p:grpSpPr>
        <p:sp>
          <p:nvSpPr>
            <p:cNvPr id="7" name="Freeform 7"/>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3D6CC2">
                <a:alpha val="69804"/>
              </a:srgbClr>
            </a:solidFill>
          </p:spPr>
          <p:txBody>
            <a:bodyPr/>
            <a:lstStyle/>
            <a:p>
              <a:endParaRPr lang="en-US"/>
            </a:p>
          </p:txBody>
        </p:sp>
      </p:grpSp>
      <p:sp>
        <p:nvSpPr>
          <p:cNvPr id="8" name="TextBox 8"/>
          <p:cNvSpPr txBox="1"/>
          <p:nvPr/>
        </p:nvSpPr>
        <p:spPr>
          <a:xfrm>
            <a:off x="1404194" y="1092707"/>
            <a:ext cx="15309354"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.NET Framework: Nền tảng phát triển ứng dụng</a:t>
            </a:r>
          </a:p>
        </p:txBody>
      </p:sp>
      <p:grpSp>
        <p:nvGrpSpPr>
          <p:cNvPr id="9" name="Group 9"/>
          <p:cNvGrpSpPr/>
          <p:nvPr/>
        </p:nvGrpSpPr>
        <p:grpSpPr>
          <a:xfrm>
            <a:off x="1028700" y="2968182"/>
            <a:ext cx="7307889" cy="6945520"/>
            <a:chOff x="0" y="0"/>
            <a:chExt cx="1924711" cy="1829273"/>
          </a:xfrm>
        </p:grpSpPr>
        <p:sp>
          <p:nvSpPr>
            <p:cNvPr id="10" name="Freeform 10"/>
            <p:cNvSpPr/>
            <p:nvPr/>
          </p:nvSpPr>
          <p:spPr>
            <a:xfrm>
              <a:off x="0" y="0"/>
              <a:ext cx="1924711" cy="1829273"/>
            </a:xfrm>
            <a:custGeom>
              <a:avLst/>
              <a:gdLst/>
              <a:ahLst/>
              <a:cxnLst/>
              <a:rect l="l" t="t" r="r" b="b"/>
              <a:pathLst>
                <a:path w="1924711" h="1829273">
                  <a:moveTo>
                    <a:pt x="0" y="0"/>
                  </a:moveTo>
                  <a:lnTo>
                    <a:pt x="1924711" y="0"/>
                  </a:lnTo>
                  <a:lnTo>
                    <a:pt x="1924711" y="1829273"/>
                  </a:lnTo>
                  <a:lnTo>
                    <a:pt x="0" y="1829273"/>
                  </a:lnTo>
                  <a:close/>
                </a:path>
              </a:pathLst>
            </a:custGeom>
            <a:solidFill>
              <a:srgbClr val="E1EDFC"/>
            </a:solidFill>
          </p:spPr>
          <p:txBody>
            <a:bodyPr/>
            <a:lstStyle/>
            <a:p>
              <a:endParaRPr lang="en-US"/>
            </a:p>
          </p:txBody>
        </p:sp>
        <p:sp>
          <p:nvSpPr>
            <p:cNvPr id="11" name="TextBox 11"/>
            <p:cNvSpPr txBox="1"/>
            <p:nvPr/>
          </p:nvSpPr>
          <p:spPr>
            <a:xfrm>
              <a:off x="0" y="-85725"/>
              <a:ext cx="1924711" cy="1914998"/>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748557" y="3384165"/>
            <a:ext cx="5201989" cy="514668"/>
          </a:xfrm>
          <a:prstGeom prst="rect">
            <a:avLst/>
          </a:prstGeom>
        </p:spPr>
        <p:txBody>
          <a:bodyPr lIns="0" tIns="0" rIns="0" bIns="0" rtlCol="0" anchor="t">
            <a:spAutoFit/>
          </a:bodyPr>
          <a:lstStyle/>
          <a:p>
            <a:pPr algn="l">
              <a:lnSpc>
                <a:spcPts val="3687"/>
              </a:lnSpc>
            </a:pPr>
            <a:r>
              <a:rPr lang="en-US" sz="2949" b="1" spc="-89">
                <a:solidFill>
                  <a:srgbClr val="1F1F1E"/>
                </a:solidFill>
                <a:latin typeface="Arial Bold"/>
                <a:ea typeface="Arial Bold"/>
                <a:cs typeface="Arial Bold"/>
                <a:sym typeface="Arial Bold"/>
              </a:rPr>
              <a:t>Giới thiệu .NET Framework</a:t>
            </a:r>
          </a:p>
        </p:txBody>
      </p:sp>
      <p:sp>
        <p:nvSpPr>
          <p:cNvPr id="13" name="TextBox 13"/>
          <p:cNvSpPr txBox="1"/>
          <p:nvPr/>
        </p:nvSpPr>
        <p:spPr>
          <a:xfrm>
            <a:off x="1404194" y="4155083"/>
            <a:ext cx="6556900" cy="5504771"/>
          </a:xfrm>
          <a:prstGeom prst="rect">
            <a:avLst/>
          </a:prstGeom>
        </p:spPr>
        <p:txBody>
          <a:bodyPr lIns="0" tIns="0" rIns="0" bIns="0" rtlCol="0" anchor="t">
            <a:spAutoFit/>
          </a:bodyPr>
          <a:lstStyle/>
          <a:p>
            <a:pPr algn="l">
              <a:lnSpc>
                <a:spcPts val="4865"/>
              </a:lnSpc>
            </a:pPr>
            <a:r>
              <a:rPr lang="en-US" sz="2987" spc="-61">
                <a:solidFill>
                  <a:srgbClr val="1F1F1E"/>
                </a:solidFill>
                <a:latin typeface="Arial"/>
                <a:ea typeface="Arial"/>
                <a:cs typeface="Arial"/>
                <a:sym typeface="Arial"/>
              </a:rPr>
              <a:t>.NET Framework là một nền tảng phát triển ứng dụng do Microsoft phát triển, giúp các lập trình viên tạo ra các ứng dụng dễ dàng và mạnh mẽ. Được giới thiệu vào năm 2002, .NET Framework được thiết kế nhằm cung cấp môi trường linh hoạt để hỗ trợ phát triển và triển khai các ứng dụng trên Windows và dịch vụ web.</a:t>
            </a:r>
          </a:p>
        </p:txBody>
      </p:sp>
      <p:grpSp>
        <p:nvGrpSpPr>
          <p:cNvPr id="14" name="Group 14"/>
          <p:cNvGrpSpPr/>
          <p:nvPr/>
        </p:nvGrpSpPr>
        <p:grpSpPr>
          <a:xfrm>
            <a:off x="9499401" y="2968182"/>
            <a:ext cx="7307889" cy="6945520"/>
            <a:chOff x="0" y="0"/>
            <a:chExt cx="1924711" cy="1829273"/>
          </a:xfrm>
        </p:grpSpPr>
        <p:sp>
          <p:nvSpPr>
            <p:cNvPr id="15" name="Freeform 15"/>
            <p:cNvSpPr/>
            <p:nvPr/>
          </p:nvSpPr>
          <p:spPr>
            <a:xfrm>
              <a:off x="0" y="0"/>
              <a:ext cx="1924711" cy="1829273"/>
            </a:xfrm>
            <a:custGeom>
              <a:avLst/>
              <a:gdLst/>
              <a:ahLst/>
              <a:cxnLst/>
              <a:rect l="l" t="t" r="r" b="b"/>
              <a:pathLst>
                <a:path w="1924711" h="1829273">
                  <a:moveTo>
                    <a:pt x="0" y="0"/>
                  </a:moveTo>
                  <a:lnTo>
                    <a:pt x="1924711" y="0"/>
                  </a:lnTo>
                  <a:lnTo>
                    <a:pt x="1924711" y="1829273"/>
                  </a:lnTo>
                  <a:lnTo>
                    <a:pt x="0" y="1829273"/>
                  </a:lnTo>
                  <a:close/>
                </a:path>
              </a:pathLst>
            </a:custGeom>
            <a:solidFill>
              <a:srgbClr val="E1EDFC"/>
            </a:solidFill>
          </p:spPr>
          <p:txBody>
            <a:bodyPr/>
            <a:lstStyle/>
            <a:p>
              <a:endParaRPr lang="en-US"/>
            </a:p>
          </p:txBody>
        </p:sp>
        <p:sp>
          <p:nvSpPr>
            <p:cNvPr id="16" name="TextBox 16"/>
            <p:cNvSpPr txBox="1"/>
            <p:nvPr/>
          </p:nvSpPr>
          <p:spPr>
            <a:xfrm>
              <a:off x="0" y="-85725"/>
              <a:ext cx="1924711" cy="1914998"/>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1130757" y="3342255"/>
            <a:ext cx="3544044" cy="579438"/>
          </a:xfrm>
          <a:prstGeom prst="rect">
            <a:avLst/>
          </a:prstGeom>
        </p:spPr>
        <p:txBody>
          <a:bodyPr lIns="0" tIns="0" rIns="0" bIns="0" rtlCol="0" anchor="t">
            <a:spAutoFit/>
          </a:bodyPr>
          <a:lstStyle/>
          <a:p>
            <a:pPr algn="l">
              <a:lnSpc>
                <a:spcPts val="4062"/>
              </a:lnSpc>
            </a:pPr>
            <a:r>
              <a:rPr lang="en-US" sz="3249" b="1" spc="-98">
                <a:solidFill>
                  <a:srgbClr val="1F1F1E"/>
                </a:solidFill>
                <a:latin typeface="Arial Bold"/>
                <a:ea typeface="Arial Bold"/>
                <a:cs typeface="Arial Bold"/>
                <a:sym typeface="Arial Bold"/>
              </a:rPr>
              <a:t>Thành phần chính</a:t>
            </a:r>
          </a:p>
        </p:txBody>
      </p:sp>
      <p:sp>
        <p:nvSpPr>
          <p:cNvPr id="18" name="TextBox 18"/>
          <p:cNvSpPr txBox="1"/>
          <p:nvPr/>
        </p:nvSpPr>
        <p:spPr>
          <a:xfrm>
            <a:off x="9858363" y="4145558"/>
            <a:ext cx="6916542" cy="5112742"/>
          </a:xfrm>
          <a:prstGeom prst="rect">
            <a:avLst/>
          </a:prstGeom>
        </p:spPr>
        <p:txBody>
          <a:bodyPr lIns="0" tIns="0" rIns="0" bIns="0" rtlCol="0" anchor="t">
            <a:spAutoFit/>
          </a:bodyPr>
          <a:lstStyle/>
          <a:p>
            <a:pPr algn="l">
              <a:lnSpc>
                <a:spcPts val="5080"/>
              </a:lnSpc>
            </a:pPr>
            <a:r>
              <a:rPr lang="en-US" sz="3119" spc="-64">
                <a:solidFill>
                  <a:srgbClr val="1F1F1E"/>
                </a:solidFill>
                <a:latin typeface="Arial"/>
                <a:ea typeface="Arial"/>
                <a:cs typeface="Arial"/>
                <a:sym typeface="Arial"/>
              </a:rPr>
              <a:t>Nền tảng này bao gồm Common Language Runtime (CLR) - môi trường runtime giúp biên dịch và quản lý mã khi thực thi, và Framework Class Library (FCL) – gồm các lớp và phương thức giúp xử lý các tác vụ phổ biến như thao tác dữ liệu, quản lý tệp, kết nối cơ sở dữ liệu, giao tiếp mạng và bảo mật.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6455" y="702691"/>
            <a:ext cx="15254287" cy="976312"/>
          </a:xfrm>
          <a:prstGeom prst="rect">
            <a:avLst/>
          </a:prstGeom>
        </p:spPr>
        <p:txBody>
          <a:bodyPr lIns="0" tIns="0" rIns="0" bIns="0" rtlCol="0" anchor="t">
            <a:spAutoFit/>
          </a:bodyPr>
          <a:lstStyle/>
          <a:p>
            <a:pPr algn="l">
              <a:lnSpc>
                <a:spcPts val="6937"/>
              </a:lnSpc>
            </a:pPr>
            <a:r>
              <a:rPr lang="en-US" sz="5562" b="1" spc="-167">
                <a:solidFill>
                  <a:srgbClr val="000000"/>
                </a:solidFill>
                <a:latin typeface="Arial Bold"/>
                <a:ea typeface="Arial Bold"/>
                <a:cs typeface="Arial Bold"/>
                <a:sym typeface="Arial Bold"/>
              </a:rPr>
              <a:t>Ngôn ngữ lập trình C#: Hiệu quả và đa nền tảng</a:t>
            </a:r>
          </a:p>
        </p:txBody>
      </p:sp>
      <p:grpSp>
        <p:nvGrpSpPr>
          <p:cNvPr id="3" name="Group 3"/>
          <p:cNvGrpSpPr/>
          <p:nvPr/>
        </p:nvGrpSpPr>
        <p:grpSpPr>
          <a:xfrm>
            <a:off x="465097" y="2101527"/>
            <a:ext cx="647402" cy="647402"/>
            <a:chOff x="0" y="0"/>
            <a:chExt cx="863203" cy="863203"/>
          </a:xfrm>
        </p:grpSpPr>
        <p:sp>
          <p:nvSpPr>
            <p:cNvPr id="4" name="Freeform 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6CC2"/>
            </a:solidFill>
          </p:spPr>
          <p:txBody>
            <a:bodyPr/>
            <a:lstStyle/>
            <a:p>
              <a:endParaRPr lang="en-US"/>
            </a:p>
          </p:txBody>
        </p:sp>
        <p:sp>
          <p:nvSpPr>
            <p:cNvPr id="5" name="Freeform 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6" name="TextBox 6"/>
          <p:cNvSpPr txBox="1"/>
          <p:nvPr/>
        </p:nvSpPr>
        <p:spPr>
          <a:xfrm>
            <a:off x="703445" y="2245692"/>
            <a:ext cx="170706" cy="503238"/>
          </a:xfrm>
          <a:prstGeom prst="rect">
            <a:avLst/>
          </a:prstGeom>
        </p:spPr>
        <p:txBody>
          <a:bodyPr lIns="0" tIns="0" rIns="0" bIns="0" rtlCol="0" anchor="t">
            <a:spAutoFit/>
          </a:bodyPr>
          <a:lstStyle/>
          <a:p>
            <a:pPr algn="ctr">
              <a:lnSpc>
                <a:spcPts val="3312"/>
              </a:lnSpc>
            </a:pPr>
            <a:r>
              <a:rPr lang="en-US" sz="3312" b="1" spc="-100">
                <a:solidFill>
                  <a:srgbClr val="1F1F1E"/>
                </a:solidFill>
                <a:latin typeface="Arial Bold"/>
                <a:ea typeface="Arial Bold"/>
                <a:cs typeface="Arial Bold"/>
                <a:sym typeface="Arial Bold"/>
              </a:rPr>
              <a:t>1</a:t>
            </a:r>
          </a:p>
        </p:txBody>
      </p:sp>
      <p:sp>
        <p:nvSpPr>
          <p:cNvPr id="7" name="TextBox 7"/>
          <p:cNvSpPr txBox="1"/>
          <p:nvPr/>
        </p:nvSpPr>
        <p:spPr>
          <a:xfrm>
            <a:off x="1396455" y="2272370"/>
            <a:ext cx="3544044" cy="561023"/>
          </a:xfrm>
          <a:prstGeom prst="rect">
            <a:avLst/>
          </a:prstGeom>
        </p:spPr>
        <p:txBody>
          <a:bodyPr lIns="0" tIns="0" rIns="0" bIns="0" rtlCol="0" anchor="t">
            <a:spAutoFit/>
          </a:bodyPr>
          <a:lstStyle/>
          <a:p>
            <a:pPr algn="l">
              <a:lnSpc>
                <a:spcPts val="3937"/>
              </a:lnSpc>
            </a:pPr>
            <a:r>
              <a:rPr lang="en-US" sz="3149" b="1" spc="-95">
                <a:solidFill>
                  <a:srgbClr val="1F1F1E"/>
                </a:solidFill>
                <a:latin typeface="Arial Bold"/>
                <a:ea typeface="Arial Bold"/>
                <a:cs typeface="Arial Bold"/>
                <a:sym typeface="Arial Bold"/>
              </a:rPr>
              <a:t>Giới thiệu C#</a:t>
            </a:r>
          </a:p>
        </p:txBody>
      </p:sp>
      <p:grpSp>
        <p:nvGrpSpPr>
          <p:cNvPr id="8" name="Group 8"/>
          <p:cNvGrpSpPr/>
          <p:nvPr/>
        </p:nvGrpSpPr>
        <p:grpSpPr>
          <a:xfrm>
            <a:off x="12532965" y="2079054"/>
            <a:ext cx="647402" cy="647402"/>
            <a:chOff x="0" y="0"/>
            <a:chExt cx="863203" cy="863203"/>
          </a:xfrm>
        </p:grpSpPr>
        <p:sp>
          <p:nvSpPr>
            <p:cNvPr id="9" name="Freeform 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6CC2"/>
            </a:solidFill>
          </p:spPr>
          <p:txBody>
            <a:bodyPr/>
            <a:lstStyle/>
            <a:p>
              <a:endParaRPr lang="en-US"/>
            </a:p>
          </p:txBody>
        </p:sp>
        <p:sp>
          <p:nvSpPr>
            <p:cNvPr id="10" name="Freeform 1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11" name="TextBox 11"/>
          <p:cNvSpPr txBox="1"/>
          <p:nvPr/>
        </p:nvSpPr>
        <p:spPr>
          <a:xfrm>
            <a:off x="12739762" y="2245692"/>
            <a:ext cx="47625" cy="503238"/>
          </a:xfrm>
          <a:prstGeom prst="rect">
            <a:avLst/>
          </a:prstGeom>
        </p:spPr>
        <p:txBody>
          <a:bodyPr lIns="0" tIns="0" rIns="0" bIns="0" rtlCol="0" anchor="t">
            <a:spAutoFit/>
          </a:bodyPr>
          <a:lstStyle/>
          <a:p>
            <a:pPr algn="ctr">
              <a:lnSpc>
                <a:spcPts val="3312"/>
              </a:lnSpc>
            </a:pPr>
            <a:r>
              <a:rPr lang="en-US" sz="3312" b="1" spc="-100">
                <a:solidFill>
                  <a:srgbClr val="1F1F1E"/>
                </a:solidFill>
                <a:latin typeface="Arial Bold"/>
                <a:ea typeface="Arial Bold"/>
                <a:cs typeface="Arial Bold"/>
                <a:sym typeface="Arial Bold"/>
              </a:rPr>
              <a:t>3</a:t>
            </a:r>
          </a:p>
        </p:txBody>
      </p:sp>
      <p:sp>
        <p:nvSpPr>
          <p:cNvPr id="12" name="TextBox 12"/>
          <p:cNvSpPr txBox="1"/>
          <p:nvPr/>
        </p:nvSpPr>
        <p:spPr>
          <a:xfrm>
            <a:off x="13475643" y="2174255"/>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Ví dụ</a:t>
            </a:r>
          </a:p>
        </p:txBody>
      </p:sp>
      <p:grpSp>
        <p:nvGrpSpPr>
          <p:cNvPr id="13" name="Group 13"/>
          <p:cNvGrpSpPr/>
          <p:nvPr/>
        </p:nvGrpSpPr>
        <p:grpSpPr>
          <a:xfrm>
            <a:off x="280918" y="2893095"/>
            <a:ext cx="5775118" cy="6792470"/>
            <a:chOff x="0" y="0"/>
            <a:chExt cx="7700157" cy="9056627"/>
          </a:xfrm>
        </p:grpSpPr>
        <p:sp>
          <p:nvSpPr>
            <p:cNvPr id="14" name="Freeform 14"/>
            <p:cNvSpPr/>
            <p:nvPr/>
          </p:nvSpPr>
          <p:spPr>
            <a:xfrm>
              <a:off x="6979" y="8152"/>
              <a:ext cx="7686157" cy="9040233"/>
            </a:xfrm>
            <a:custGeom>
              <a:avLst/>
              <a:gdLst/>
              <a:ahLst/>
              <a:cxnLst/>
              <a:rect l="l" t="t" r="r" b="b"/>
              <a:pathLst>
                <a:path w="7686157" h="9040233">
                  <a:moveTo>
                    <a:pt x="0" y="203788"/>
                  </a:moveTo>
                  <a:cubicBezTo>
                    <a:pt x="0" y="91297"/>
                    <a:pt x="78159" y="0"/>
                    <a:pt x="174463" y="0"/>
                  </a:cubicBezTo>
                  <a:lnTo>
                    <a:pt x="7511692" y="0"/>
                  </a:lnTo>
                  <a:cubicBezTo>
                    <a:pt x="7607997" y="0"/>
                    <a:pt x="7686156" y="91297"/>
                    <a:pt x="7686156" y="203788"/>
                  </a:cubicBezTo>
                  <a:lnTo>
                    <a:pt x="7686156" y="8836444"/>
                  </a:lnTo>
                  <a:cubicBezTo>
                    <a:pt x="7686156" y="8948935"/>
                    <a:pt x="7607997" y="9040232"/>
                    <a:pt x="7511692" y="9040232"/>
                  </a:cubicBezTo>
                  <a:lnTo>
                    <a:pt x="174463" y="9040232"/>
                  </a:lnTo>
                  <a:cubicBezTo>
                    <a:pt x="78159" y="9040232"/>
                    <a:pt x="0" y="8948935"/>
                    <a:pt x="0" y="8836444"/>
                  </a:cubicBezTo>
                  <a:close/>
                </a:path>
              </a:pathLst>
            </a:custGeom>
            <a:solidFill>
              <a:srgbClr val="C5D9F3"/>
            </a:solidFill>
          </p:spPr>
          <p:txBody>
            <a:bodyPr/>
            <a:lstStyle/>
            <a:p>
              <a:endParaRPr lang="en-US"/>
            </a:p>
          </p:txBody>
        </p:sp>
        <p:sp>
          <p:nvSpPr>
            <p:cNvPr id="15" name="Freeform 15"/>
            <p:cNvSpPr/>
            <p:nvPr/>
          </p:nvSpPr>
          <p:spPr>
            <a:xfrm>
              <a:off x="0" y="0"/>
              <a:ext cx="7700113" cy="9056536"/>
            </a:xfrm>
            <a:custGeom>
              <a:avLst/>
              <a:gdLst/>
              <a:ahLst/>
              <a:cxnLst/>
              <a:rect l="l" t="t" r="r" b="b"/>
              <a:pathLst>
                <a:path w="7700113" h="9056536">
                  <a:moveTo>
                    <a:pt x="0" y="211940"/>
                  </a:moveTo>
                  <a:cubicBezTo>
                    <a:pt x="0" y="94884"/>
                    <a:pt x="81230" y="0"/>
                    <a:pt x="181442" y="0"/>
                  </a:cubicBezTo>
                  <a:lnTo>
                    <a:pt x="7518671" y="0"/>
                  </a:lnTo>
                  <a:lnTo>
                    <a:pt x="7518671" y="8152"/>
                  </a:lnTo>
                  <a:lnTo>
                    <a:pt x="7518671" y="0"/>
                  </a:lnTo>
                  <a:cubicBezTo>
                    <a:pt x="7618883" y="0"/>
                    <a:pt x="7700113" y="94884"/>
                    <a:pt x="7700113" y="211940"/>
                  </a:cubicBezTo>
                  <a:lnTo>
                    <a:pt x="7693135" y="211940"/>
                  </a:lnTo>
                  <a:lnTo>
                    <a:pt x="7700113" y="211940"/>
                  </a:lnTo>
                  <a:lnTo>
                    <a:pt x="7700113" y="8844596"/>
                  </a:lnTo>
                  <a:lnTo>
                    <a:pt x="7693135" y="8844596"/>
                  </a:lnTo>
                  <a:lnTo>
                    <a:pt x="7700113" y="8844596"/>
                  </a:lnTo>
                  <a:cubicBezTo>
                    <a:pt x="7700113" y="8961651"/>
                    <a:pt x="7618883" y="9056536"/>
                    <a:pt x="7518671" y="9056536"/>
                  </a:cubicBezTo>
                  <a:lnTo>
                    <a:pt x="7518671" y="9048384"/>
                  </a:lnTo>
                  <a:lnTo>
                    <a:pt x="7518671" y="9056536"/>
                  </a:lnTo>
                  <a:lnTo>
                    <a:pt x="181442" y="9056536"/>
                  </a:lnTo>
                  <a:lnTo>
                    <a:pt x="181442" y="9048384"/>
                  </a:lnTo>
                  <a:lnTo>
                    <a:pt x="181442" y="9056536"/>
                  </a:lnTo>
                  <a:cubicBezTo>
                    <a:pt x="81230" y="9056536"/>
                    <a:pt x="0" y="8961651"/>
                    <a:pt x="0" y="8844596"/>
                  </a:cubicBezTo>
                  <a:lnTo>
                    <a:pt x="0" y="211940"/>
                  </a:lnTo>
                  <a:lnTo>
                    <a:pt x="6979" y="211940"/>
                  </a:lnTo>
                  <a:lnTo>
                    <a:pt x="0" y="211940"/>
                  </a:lnTo>
                  <a:moveTo>
                    <a:pt x="13957" y="211940"/>
                  </a:moveTo>
                  <a:lnTo>
                    <a:pt x="13957" y="8844596"/>
                  </a:lnTo>
                  <a:lnTo>
                    <a:pt x="6979" y="8844596"/>
                  </a:lnTo>
                  <a:lnTo>
                    <a:pt x="13957" y="8844596"/>
                  </a:lnTo>
                  <a:cubicBezTo>
                    <a:pt x="13957" y="8952685"/>
                    <a:pt x="88907" y="9040233"/>
                    <a:pt x="181442" y="9040233"/>
                  </a:cubicBezTo>
                  <a:lnTo>
                    <a:pt x="7518671" y="9040233"/>
                  </a:lnTo>
                  <a:cubicBezTo>
                    <a:pt x="7611207" y="9040233"/>
                    <a:pt x="7686156" y="8952685"/>
                    <a:pt x="7686156" y="8844596"/>
                  </a:cubicBezTo>
                  <a:lnTo>
                    <a:pt x="7686156" y="211940"/>
                  </a:lnTo>
                  <a:cubicBezTo>
                    <a:pt x="7686156" y="103851"/>
                    <a:pt x="7611207" y="16303"/>
                    <a:pt x="7518671" y="16303"/>
                  </a:cubicBezTo>
                  <a:lnTo>
                    <a:pt x="181442" y="16303"/>
                  </a:lnTo>
                  <a:lnTo>
                    <a:pt x="181442" y="8152"/>
                  </a:lnTo>
                  <a:lnTo>
                    <a:pt x="181442" y="16303"/>
                  </a:lnTo>
                  <a:cubicBezTo>
                    <a:pt x="88907" y="16303"/>
                    <a:pt x="13957" y="103851"/>
                    <a:pt x="13957" y="211940"/>
                  </a:cubicBezTo>
                  <a:close/>
                </a:path>
              </a:pathLst>
            </a:custGeom>
            <a:solidFill>
              <a:srgbClr val="D4E0EA"/>
            </a:solidFill>
          </p:spPr>
          <p:txBody>
            <a:bodyPr/>
            <a:lstStyle/>
            <a:p>
              <a:endParaRPr lang="en-US"/>
            </a:p>
          </p:txBody>
        </p:sp>
      </p:grpSp>
      <p:sp>
        <p:nvSpPr>
          <p:cNvPr id="16" name="TextBox 16"/>
          <p:cNvSpPr txBox="1"/>
          <p:nvPr/>
        </p:nvSpPr>
        <p:spPr>
          <a:xfrm>
            <a:off x="606781" y="3143580"/>
            <a:ext cx="5038874" cy="6081951"/>
          </a:xfrm>
          <a:prstGeom prst="rect">
            <a:avLst/>
          </a:prstGeom>
        </p:spPr>
        <p:txBody>
          <a:bodyPr lIns="0" tIns="0" rIns="0" bIns="0" rtlCol="0" anchor="t">
            <a:spAutoFit/>
          </a:bodyPr>
          <a:lstStyle/>
          <a:p>
            <a:pPr algn="l">
              <a:lnSpc>
                <a:spcPts val="5309"/>
              </a:lnSpc>
            </a:pPr>
            <a:r>
              <a:rPr lang="en-US" sz="3260" spc="-67">
                <a:solidFill>
                  <a:srgbClr val="000000"/>
                </a:solidFill>
                <a:latin typeface="Arial"/>
                <a:ea typeface="Arial"/>
                <a:cs typeface="Arial"/>
                <a:sym typeface="Arial"/>
              </a:rPr>
              <a:t>C# là một ngôn ngữ lập trình hiện đại, mạnh mẽ và đa nền tảng. Được phát triển bởi Microsoft vào năm 2000, C# hỗ trợ phát triển ứng dụng trên nhiều nền tảng khác nhau, bao gồm Windows, Linux và các thiết bị di động.</a:t>
            </a:r>
          </a:p>
        </p:txBody>
      </p:sp>
      <p:grpSp>
        <p:nvGrpSpPr>
          <p:cNvPr id="17" name="Group 17"/>
          <p:cNvGrpSpPr/>
          <p:nvPr/>
        </p:nvGrpSpPr>
        <p:grpSpPr>
          <a:xfrm>
            <a:off x="6256441" y="2893095"/>
            <a:ext cx="5775118" cy="6792470"/>
            <a:chOff x="0" y="0"/>
            <a:chExt cx="7700157" cy="9056627"/>
          </a:xfrm>
        </p:grpSpPr>
        <p:sp>
          <p:nvSpPr>
            <p:cNvPr id="18" name="Freeform 18"/>
            <p:cNvSpPr/>
            <p:nvPr/>
          </p:nvSpPr>
          <p:spPr>
            <a:xfrm>
              <a:off x="6979" y="8152"/>
              <a:ext cx="7686157" cy="9040233"/>
            </a:xfrm>
            <a:custGeom>
              <a:avLst/>
              <a:gdLst/>
              <a:ahLst/>
              <a:cxnLst/>
              <a:rect l="l" t="t" r="r" b="b"/>
              <a:pathLst>
                <a:path w="7686157" h="9040233">
                  <a:moveTo>
                    <a:pt x="0" y="203788"/>
                  </a:moveTo>
                  <a:cubicBezTo>
                    <a:pt x="0" y="91297"/>
                    <a:pt x="78159" y="0"/>
                    <a:pt x="174463" y="0"/>
                  </a:cubicBezTo>
                  <a:lnTo>
                    <a:pt x="7511692" y="0"/>
                  </a:lnTo>
                  <a:cubicBezTo>
                    <a:pt x="7607997" y="0"/>
                    <a:pt x="7686156" y="91297"/>
                    <a:pt x="7686156" y="203788"/>
                  </a:cubicBezTo>
                  <a:lnTo>
                    <a:pt x="7686156" y="8836444"/>
                  </a:lnTo>
                  <a:cubicBezTo>
                    <a:pt x="7686156" y="8948935"/>
                    <a:pt x="7607997" y="9040232"/>
                    <a:pt x="7511692" y="9040232"/>
                  </a:cubicBezTo>
                  <a:lnTo>
                    <a:pt x="174463" y="9040232"/>
                  </a:lnTo>
                  <a:cubicBezTo>
                    <a:pt x="78159" y="9040232"/>
                    <a:pt x="0" y="8948935"/>
                    <a:pt x="0" y="8836444"/>
                  </a:cubicBezTo>
                  <a:close/>
                </a:path>
              </a:pathLst>
            </a:custGeom>
            <a:solidFill>
              <a:srgbClr val="C5D9F3"/>
            </a:solidFill>
          </p:spPr>
          <p:txBody>
            <a:bodyPr/>
            <a:lstStyle/>
            <a:p>
              <a:endParaRPr lang="en-US"/>
            </a:p>
          </p:txBody>
        </p:sp>
        <p:sp>
          <p:nvSpPr>
            <p:cNvPr id="19" name="Freeform 19"/>
            <p:cNvSpPr/>
            <p:nvPr/>
          </p:nvSpPr>
          <p:spPr>
            <a:xfrm>
              <a:off x="0" y="0"/>
              <a:ext cx="7700113" cy="9056536"/>
            </a:xfrm>
            <a:custGeom>
              <a:avLst/>
              <a:gdLst/>
              <a:ahLst/>
              <a:cxnLst/>
              <a:rect l="l" t="t" r="r" b="b"/>
              <a:pathLst>
                <a:path w="7700113" h="9056536">
                  <a:moveTo>
                    <a:pt x="0" y="211940"/>
                  </a:moveTo>
                  <a:cubicBezTo>
                    <a:pt x="0" y="94884"/>
                    <a:pt x="81230" y="0"/>
                    <a:pt x="181442" y="0"/>
                  </a:cubicBezTo>
                  <a:lnTo>
                    <a:pt x="7518671" y="0"/>
                  </a:lnTo>
                  <a:lnTo>
                    <a:pt x="7518671" y="8152"/>
                  </a:lnTo>
                  <a:lnTo>
                    <a:pt x="7518671" y="0"/>
                  </a:lnTo>
                  <a:cubicBezTo>
                    <a:pt x="7618883" y="0"/>
                    <a:pt x="7700113" y="94884"/>
                    <a:pt x="7700113" y="211940"/>
                  </a:cubicBezTo>
                  <a:lnTo>
                    <a:pt x="7693135" y="211940"/>
                  </a:lnTo>
                  <a:lnTo>
                    <a:pt x="7700113" y="211940"/>
                  </a:lnTo>
                  <a:lnTo>
                    <a:pt x="7700113" y="8844596"/>
                  </a:lnTo>
                  <a:lnTo>
                    <a:pt x="7693135" y="8844596"/>
                  </a:lnTo>
                  <a:lnTo>
                    <a:pt x="7700113" y="8844596"/>
                  </a:lnTo>
                  <a:cubicBezTo>
                    <a:pt x="7700113" y="8961651"/>
                    <a:pt x="7618883" y="9056536"/>
                    <a:pt x="7518671" y="9056536"/>
                  </a:cubicBezTo>
                  <a:lnTo>
                    <a:pt x="7518671" y="9048384"/>
                  </a:lnTo>
                  <a:lnTo>
                    <a:pt x="7518671" y="9056536"/>
                  </a:lnTo>
                  <a:lnTo>
                    <a:pt x="181442" y="9056536"/>
                  </a:lnTo>
                  <a:lnTo>
                    <a:pt x="181442" y="9048384"/>
                  </a:lnTo>
                  <a:lnTo>
                    <a:pt x="181442" y="9056536"/>
                  </a:lnTo>
                  <a:cubicBezTo>
                    <a:pt x="81230" y="9056536"/>
                    <a:pt x="0" y="8961651"/>
                    <a:pt x="0" y="8844596"/>
                  </a:cubicBezTo>
                  <a:lnTo>
                    <a:pt x="0" y="211940"/>
                  </a:lnTo>
                  <a:lnTo>
                    <a:pt x="6979" y="211940"/>
                  </a:lnTo>
                  <a:lnTo>
                    <a:pt x="0" y="211940"/>
                  </a:lnTo>
                  <a:moveTo>
                    <a:pt x="13957" y="211940"/>
                  </a:moveTo>
                  <a:lnTo>
                    <a:pt x="13957" y="8844596"/>
                  </a:lnTo>
                  <a:lnTo>
                    <a:pt x="6979" y="8844596"/>
                  </a:lnTo>
                  <a:lnTo>
                    <a:pt x="13957" y="8844596"/>
                  </a:lnTo>
                  <a:cubicBezTo>
                    <a:pt x="13957" y="8952685"/>
                    <a:pt x="88907" y="9040233"/>
                    <a:pt x="181442" y="9040233"/>
                  </a:cubicBezTo>
                  <a:lnTo>
                    <a:pt x="7518671" y="9040233"/>
                  </a:lnTo>
                  <a:cubicBezTo>
                    <a:pt x="7611207" y="9040233"/>
                    <a:pt x="7686156" y="8952685"/>
                    <a:pt x="7686156" y="8844596"/>
                  </a:cubicBezTo>
                  <a:lnTo>
                    <a:pt x="7686156" y="211940"/>
                  </a:lnTo>
                  <a:cubicBezTo>
                    <a:pt x="7686156" y="103851"/>
                    <a:pt x="7611207" y="16303"/>
                    <a:pt x="7518671" y="16303"/>
                  </a:cubicBezTo>
                  <a:lnTo>
                    <a:pt x="181442" y="16303"/>
                  </a:lnTo>
                  <a:lnTo>
                    <a:pt x="181442" y="8152"/>
                  </a:lnTo>
                  <a:lnTo>
                    <a:pt x="181442" y="16303"/>
                  </a:lnTo>
                  <a:cubicBezTo>
                    <a:pt x="88907" y="16303"/>
                    <a:pt x="13957" y="103851"/>
                    <a:pt x="13957" y="211940"/>
                  </a:cubicBezTo>
                  <a:close/>
                </a:path>
              </a:pathLst>
            </a:custGeom>
            <a:solidFill>
              <a:srgbClr val="D4E0EA"/>
            </a:solidFill>
          </p:spPr>
          <p:txBody>
            <a:bodyPr/>
            <a:lstStyle/>
            <a:p>
              <a:endParaRPr lang="en-US"/>
            </a:p>
          </p:txBody>
        </p:sp>
      </p:grpSp>
      <p:sp>
        <p:nvSpPr>
          <p:cNvPr id="20" name="TextBox 20"/>
          <p:cNvSpPr txBox="1"/>
          <p:nvPr/>
        </p:nvSpPr>
        <p:spPr>
          <a:xfrm>
            <a:off x="6592348" y="3075706"/>
            <a:ext cx="5103305" cy="5758733"/>
          </a:xfrm>
          <a:prstGeom prst="rect">
            <a:avLst/>
          </a:prstGeom>
        </p:spPr>
        <p:txBody>
          <a:bodyPr lIns="0" tIns="0" rIns="0" bIns="0" rtlCol="0" anchor="t">
            <a:spAutoFit/>
          </a:bodyPr>
          <a:lstStyle/>
          <a:p>
            <a:pPr algn="l">
              <a:lnSpc>
                <a:spcPts val="5651"/>
              </a:lnSpc>
            </a:pPr>
            <a:r>
              <a:rPr lang="en-US" sz="3470" spc="-71">
                <a:solidFill>
                  <a:srgbClr val="000000"/>
                </a:solidFill>
                <a:latin typeface="Arial"/>
                <a:ea typeface="Arial"/>
                <a:cs typeface="Arial"/>
                <a:sym typeface="Arial"/>
              </a:rPr>
              <a:t>C# cung cấp môi trường lập trình an toàn hiệu quả với hiệu suất cao, giúp các nhà phát triển dễ dàng tạo ra các ứng dụng có thể chạy trên nhiều hệ điều hành mà không cần đổi mã nguồn.</a:t>
            </a:r>
          </a:p>
        </p:txBody>
      </p:sp>
      <p:grpSp>
        <p:nvGrpSpPr>
          <p:cNvPr id="21" name="Group 21"/>
          <p:cNvGrpSpPr/>
          <p:nvPr/>
        </p:nvGrpSpPr>
        <p:grpSpPr>
          <a:xfrm>
            <a:off x="6575748" y="2143189"/>
            <a:ext cx="783656" cy="647402"/>
            <a:chOff x="0" y="0"/>
            <a:chExt cx="1044874" cy="863203"/>
          </a:xfrm>
        </p:grpSpPr>
        <p:sp>
          <p:nvSpPr>
            <p:cNvPr id="22" name="Freeform 22"/>
            <p:cNvSpPr/>
            <p:nvPr/>
          </p:nvSpPr>
          <p:spPr>
            <a:xfrm>
              <a:off x="7686" y="6350"/>
              <a:ext cx="1029520" cy="850519"/>
            </a:xfrm>
            <a:custGeom>
              <a:avLst/>
              <a:gdLst/>
              <a:ahLst/>
              <a:cxnLst/>
              <a:rect l="l" t="t" r="r" b="b"/>
              <a:pathLst>
                <a:path w="1029520" h="850519">
                  <a:moveTo>
                    <a:pt x="0" y="158750"/>
                  </a:moveTo>
                  <a:cubicBezTo>
                    <a:pt x="0" y="71120"/>
                    <a:pt x="86088" y="0"/>
                    <a:pt x="192161" y="0"/>
                  </a:cubicBezTo>
                  <a:lnTo>
                    <a:pt x="837360" y="0"/>
                  </a:lnTo>
                  <a:cubicBezTo>
                    <a:pt x="943433" y="0"/>
                    <a:pt x="1029521" y="71120"/>
                    <a:pt x="1029521" y="158750"/>
                  </a:cubicBezTo>
                  <a:lnTo>
                    <a:pt x="1029521" y="691769"/>
                  </a:lnTo>
                  <a:cubicBezTo>
                    <a:pt x="1029521" y="779399"/>
                    <a:pt x="943433" y="850519"/>
                    <a:pt x="837360" y="850519"/>
                  </a:cubicBezTo>
                  <a:lnTo>
                    <a:pt x="192161" y="850519"/>
                  </a:lnTo>
                  <a:cubicBezTo>
                    <a:pt x="86088" y="850519"/>
                    <a:pt x="0" y="779399"/>
                    <a:pt x="0" y="691769"/>
                  </a:cubicBezTo>
                  <a:close/>
                </a:path>
              </a:pathLst>
            </a:custGeom>
            <a:solidFill>
              <a:srgbClr val="3D6CC2"/>
            </a:solidFill>
          </p:spPr>
          <p:txBody>
            <a:bodyPr/>
            <a:lstStyle/>
            <a:p>
              <a:endParaRPr lang="en-US"/>
            </a:p>
          </p:txBody>
        </p:sp>
        <p:sp>
          <p:nvSpPr>
            <p:cNvPr id="23" name="Freeform 23"/>
            <p:cNvSpPr/>
            <p:nvPr/>
          </p:nvSpPr>
          <p:spPr>
            <a:xfrm>
              <a:off x="0" y="0"/>
              <a:ext cx="1044890" cy="863219"/>
            </a:xfrm>
            <a:custGeom>
              <a:avLst/>
              <a:gdLst/>
              <a:ahLst/>
              <a:cxnLst/>
              <a:rect l="l" t="t" r="r" b="b"/>
              <a:pathLst>
                <a:path w="1044890" h="863219">
                  <a:moveTo>
                    <a:pt x="0" y="165100"/>
                  </a:moveTo>
                  <a:cubicBezTo>
                    <a:pt x="0" y="73914"/>
                    <a:pt x="89470" y="0"/>
                    <a:pt x="199847" y="0"/>
                  </a:cubicBezTo>
                  <a:lnTo>
                    <a:pt x="845046" y="0"/>
                  </a:lnTo>
                  <a:lnTo>
                    <a:pt x="845046" y="6350"/>
                  </a:lnTo>
                  <a:lnTo>
                    <a:pt x="845046" y="0"/>
                  </a:lnTo>
                  <a:lnTo>
                    <a:pt x="845046" y="6350"/>
                  </a:lnTo>
                  <a:lnTo>
                    <a:pt x="845046" y="0"/>
                  </a:lnTo>
                  <a:cubicBezTo>
                    <a:pt x="955423" y="0"/>
                    <a:pt x="1044890" y="73914"/>
                    <a:pt x="1044890" y="165100"/>
                  </a:cubicBezTo>
                  <a:lnTo>
                    <a:pt x="1037207" y="165100"/>
                  </a:lnTo>
                  <a:lnTo>
                    <a:pt x="1044890" y="165100"/>
                  </a:lnTo>
                  <a:lnTo>
                    <a:pt x="1044890" y="698119"/>
                  </a:lnTo>
                  <a:lnTo>
                    <a:pt x="1037207" y="698119"/>
                  </a:lnTo>
                  <a:lnTo>
                    <a:pt x="1044890" y="698119"/>
                  </a:lnTo>
                  <a:cubicBezTo>
                    <a:pt x="1044890" y="789305"/>
                    <a:pt x="955423" y="863219"/>
                    <a:pt x="845046" y="863219"/>
                  </a:cubicBezTo>
                  <a:lnTo>
                    <a:pt x="845046" y="856869"/>
                  </a:lnTo>
                  <a:lnTo>
                    <a:pt x="845046" y="863219"/>
                  </a:lnTo>
                  <a:lnTo>
                    <a:pt x="199847" y="863219"/>
                  </a:lnTo>
                  <a:lnTo>
                    <a:pt x="199847" y="856869"/>
                  </a:lnTo>
                  <a:lnTo>
                    <a:pt x="199847" y="863219"/>
                  </a:lnTo>
                  <a:cubicBezTo>
                    <a:pt x="89470" y="863219"/>
                    <a:pt x="0" y="789305"/>
                    <a:pt x="0" y="698119"/>
                  </a:cubicBezTo>
                  <a:lnTo>
                    <a:pt x="0" y="165100"/>
                  </a:lnTo>
                  <a:lnTo>
                    <a:pt x="7686" y="165100"/>
                  </a:lnTo>
                  <a:lnTo>
                    <a:pt x="0" y="165100"/>
                  </a:lnTo>
                  <a:moveTo>
                    <a:pt x="15373" y="165100"/>
                  </a:moveTo>
                  <a:lnTo>
                    <a:pt x="15373" y="698119"/>
                  </a:lnTo>
                  <a:lnTo>
                    <a:pt x="7686" y="698119"/>
                  </a:lnTo>
                  <a:lnTo>
                    <a:pt x="15373" y="698119"/>
                  </a:lnTo>
                  <a:cubicBezTo>
                    <a:pt x="15373" y="782320"/>
                    <a:pt x="97925" y="850519"/>
                    <a:pt x="199847" y="850519"/>
                  </a:cubicBezTo>
                  <a:lnTo>
                    <a:pt x="845046" y="850519"/>
                  </a:lnTo>
                  <a:cubicBezTo>
                    <a:pt x="946968" y="850519"/>
                    <a:pt x="1029520" y="782320"/>
                    <a:pt x="1029520" y="698119"/>
                  </a:cubicBezTo>
                  <a:lnTo>
                    <a:pt x="1029520" y="165100"/>
                  </a:lnTo>
                  <a:cubicBezTo>
                    <a:pt x="1029520" y="80899"/>
                    <a:pt x="946968" y="12700"/>
                    <a:pt x="845046" y="12700"/>
                  </a:cubicBezTo>
                  <a:lnTo>
                    <a:pt x="199847" y="12700"/>
                  </a:lnTo>
                  <a:lnTo>
                    <a:pt x="199847" y="6350"/>
                  </a:lnTo>
                  <a:lnTo>
                    <a:pt x="199847" y="12700"/>
                  </a:lnTo>
                  <a:cubicBezTo>
                    <a:pt x="97925" y="12700"/>
                    <a:pt x="15373" y="80899"/>
                    <a:pt x="15373" y="165100"/>
                  </a:cubicBezTo>
                  <a:close/>
                </a:path>
              </a:pathLst>
            </a:custGeom>
            <a:solidFill>
              <a:srgbClr val="D4E0EA"/>
            </a:solidFill>
          </p:spPr>
          <p:txBody>
            <a:bodyPr/>
            <a:lstStyle/>
            <a:p>
              <a:endParaRPr lang="en-US"/>
            </a:p>
          </p:txBody>
        </p:sp>
      </p:grpSp>
      <p:sp>
        <p:nvSpPr>
          <p:cNvPr id="24" name="TextBox 24"/>
          <p:cNvSpPr txBox="1"/>
          <p:nvPr/>
        </p:nvSpPr>
        <p:spPr>
          <a:xfrm>
            <a:off x="6899448" y="2315294"/>
            <a:ext cx="255091" cy="503238"/>
          </a:xfrm>
          <a:prstGeom prst="rect">
            <a:avLst/>
          </a:prstGeom>
        </p:spPr>
        <p:txBody>
          <a:bodyPr lIns="0" tIns="0" rIns="0" bIns="0" rtlCol="0" anchor="t">
            <a:spAutoFit/>
          </a:bodyPr>
          <a:lstStyle/>
          <a:p>
            <a:pPr algn="ctr">
              <a:lnSpc>
                <a:spcPts val="3312"/>
              </a:lnSpc>
            </a:pPr>
            <a:r>
              <a:rPr lang="en-US" sz="3312" b="1" spc="-100">
                <a:solidFill>
                  <a:srgbClr val="1F1F1E"/>
                </a:solidFill>
                <a:latin typeface="Arial Bold"/>
                <a:ea typeface="Arial Bold"/>
                <a:cs typeface="Arial Bold"/>
                <a:sym typeface="Arial Bold"/>
              </a:rPr>
              <a:t>2</a:t>
            </a:r>
          </a:p>
        </p:txBody>
      </p:sp>
      <p:sp>
        <p:nvSpPr>
          <p:cNvPr id="25" name="TextBox 25"/>
          <p:cNvSpPr txBox="1"/>
          <p:nvPr/>
        </p:nvSpPr>
        <p:spPr>
          <a:xfrm>
            <a:off x="7501905" y="2229569"/>
            <a:ext cx="3544044" cy="561023"/>
          </a:xfrm>
          <a:prstGeom prst="rect">
            <a:avLst/>
          </a:prstGeom>
        </p:spPr>
        <p:txBody>
          <a:bodyPr lIns="0" tIns="0" rIns="0" bIns="0" rtlCol="0" anchor="t">
            <a:spAutoFit/>
          </a:bodyPr>
          <a:lstStyle/>
          <a:p>
            <a:pPr algn="l">
              <a:lnSpc>
                <a:spcPts val="3937"/>
              </a:lnSpc>
            </a:pPr>
            <a:r>
              <a:rPr lang="en-US" sz="3149" b="1" spc="-95">
                <a:solidFill>
                  <a:srgbClr val="1F1F1E"/>
                </a:solidFill>
                <a:latin typeface="Arial Bold"/>
                <a:ea typeface="Arial Bold"/>
                <a:cs typeface="Arial Bold"/>
                <a:sym typeface="Arial Bold"/>
              </a:rPr>
              <a:t>Cấu trúc cơ bản</a:t>
            </a:r>
          </a:p>
        </p:txBody>
      </p:sp>
      <p:grpSp>
        <p:nvGrpSpPr>
          <p:cNvPr id="26" name="Group 26"/>
          <p:cNvGrpSpPr/>
          <p:nvPr/>
        </p:nvGrpSpPr>
        <p:grpSpPr>
          <a:xfrm>
            <a:off x="12360105" y="2893095"/>
            <a:ext cx="5775118" cy="6792470"/>
            <a:chOff x="0" y="0"/>
            <a:chExt cx="7700157" cy="9056627"/>
          </a:xfrm>
        </p:grpSpPr>
        <p:sp>
          <p:nvSpPr>
            <p:cNvPr id="27" name="Freeform 27"/>
            <p:cNvSpPr/>
            <p:nvPr/>
          </p:nvSpPr>
          <p:spPr>
            <a:xfrm>
              <a:off x="6979" y="8152"/>
              <a:ext cx="7686157" cy="9040233"/>
            </a:xfrm>
            <a:custGeom>
              <a:avLst/>
              <a:gdLst/>
              <a:ahLst/>
              <a:cxnLst/>
              <a:rect l="l" t="t" r="r" b="b"/>
              <a:pathLst>
                <a:path w="7686157" h="9040233">
                  <a:moveTo>
                    <a:pt x="0" y="203788"/>
                  </a:moveTo>
                  <a:cubicBezTo>
                    <a:pt x="0" y="91297"/>
                    <a:pt x="78159" y="0"/>
                    <a:pt x="174463" y="0"/>
                  </a:cubicBezTo>
                  <a:lnTo>
                    <a:pt x="7511692" y="0"/>
                  </a:lnTo>
                  <a:cubicBezTo>
                    <a:pt x="7607997" y="0"/>
                    <a:pt x="7686156" y="91297"/>
                    <a:pt x="7686156" y="203788"/>
                  </a:cubicBezTo>
                  <a:lnTo>
                    <a:pt x="7686156" y="8836444"/>
                  </a:lnTo>
                  <a:cubicBezTo>
                    <a:pt x="7686156" y="8948935"/>
                    <a:pt x="7607997" y="9040232"/>
                    <a:pt x="7511692" y="9040232"/>
                  </a:cubicBezTo>
                  <a:lnTo>
                    <a:pt x="174463" y="9040232"/>
                  </a:lnTo>
                  <a:cubicBezTo>
                    <a:pt x="78159" y="9040232"/>
                    <a:pt x="0" y="8948935"/>
                    <a:pt x="0" y="8836444"/>
                  </a:cubicBezTo>
                  <a:close/>
                </a:path>
              </a:pathLst>
            </a:custGeom>
            <a:solidFill>
              <a:srgbClr val="C5D9F3"/>
            </a:solidFill>
          </p:spPr>
          <p:txBody>
            <a:bodyPr/>
            <a:lstStyle/>
            <a:p>
              <a:endParaRPr lang="en-US"/>
            </a:p>
          </p:txBody>
        </p:sp>
        <p:sp>
          <p:nvSpPr>
            <p:cNvPr id="28" name="Freeform 28"/>
            <p:cNvSpPr/>
            <p:nvPr/>
          </p:nvSpPr>
          <p:spPr>
            <a:xfrm>
              <a:off x="0" y="0"/>
              <a:ext cx="7700113" cy="9056536"/>
            </a:xfrm>
            <a:custGeom>
              <a:avLst/>
              <a:gdLst/>
              <a:ahLst/>
              <a:cxnLst/>
              <a:rect l="l" t="t" r="r" b="b"/>
              <a:pathLst>
                <a:path w="7700113" h="9056536">
                  <a:moveTo>
                    <a:pt x="0" y="211940"/>
                  </a:moveTo>
                  <a:cubicBezTo>
                    <a:pt x="0" y="94884"/>
                    <a:pt x="81230" y="0"/>
                    <a:pt x="181442" y="0"/>
                  </a:cubicBezTo>
                  <a:lnTo>
                    <a:pt x="7518671" y="0"/>
                  </a:lnTo>
                  <a:lnTo>
                    <a:pt x="7518671" y="8152"/>
                  </a:lnTo>
                  <a:lnTo>
                    <a:pt x="7518671" y="0"/>
                  </a:lnTo>
                  <a:cubicBezTo>
                    <a:pt x="7618883" y="0"/>
                    <a:pt x="7700113" y="94884"/>
                    <a:pt x="7700113" y="211940"/>
                  </a:cubicBezTo>
                  <a:lnTo>
                    <a:pt x="7693135" y="211940"/>
                  </a:lnTo>
                  <a:lnTo>
                    <a:pt x="7700113" y="211940"/>
                  </a:lnTo>
                  <a:lnTo>
                    <a:pt x="7700113" y="8844596"/>
                  </a:lnTo>
                  <a:lnTo>
                    <a:pt x="7693135" y="8844596"/>
                  </a:lnTo>
                  <a:lnTo>
                    <a:pt x="7700113" y="8844596"/>
                  </a:lnTo>
                  <a:cubicBezTo>
                    <a:pt x="7700113" y="8961651"/>
                    <a:pt x="7618883" y="9056536"/>
                    <a:pt x="7518671" y="9056536"/>
                  </a:cubicBezTo>
                  <a:lnTo>
                    <a:pt x="7518671" y="9048384"/>
                  </a:lnTo>
                  <a:lnTo>
                    <a:pt x="7518671" y="9056536"/>
                  </a:lnTo>
                  <a:lnTo>
                    <a:pt x="181442" y="9056536"/>
                  </a:lnTo>
                  <a:lnTo>
                    <a:pt x="181442" y="9048384"/>
                  </a:lnTo>
                  <a:lnTo>
                    <a:pt x="181442" y="9056536"/>
                  </a:lnTo>
                  <a:cubicBezTo>
                    <a:pt x="81230" y="9056536"/>
                    <a:pt x="0" y="8961651"/>
                    <a:pt x="0" y="8844596"/>
                  </a:cubicBezTo>
                  <a:lnTo>
                    <a:pt x="0" y="211940"/>
                  </a:lnTo>
                  <a:lnTo>
                    <a:pt x="6979" y="211940"/>
                  </a:lnTo>
                  <a:lnTo>
                    <a:pt x="0" y="211940"/>
                  </a:lnTo>
                  <a:moveTo>
                    <a:pt x="13957" y="211940"/>
                  </a:moveTo>
                  <a:lnTo>
                    <a:pt x="13957" y="8844596"/>
                  </a:lnTo>
                  <a:lnTo>
                    <a:pt x="6979" y="8844596"/>
                  </a:lnTo>
                  <a:lnTo>
                    <a:pt x="13957" y="8844596"/>
                  </a:lnTo>
                  <a:cubicBezTo>
                    <a:pt x="13957" y="8952685"/>
                    <a:pt x="88907" y="9040233"/>
                    <a:pt x="181442" y="9040233"/>
                  </a:cubicBezTo>
                  <a:lnTo>
                    <a:pt x="7518671" y="9040233"/>
                  </a:lnTo>
                  <a:cubicBezTo>
                    <a:pt x="7611207" y="9040233"/>
                    <a:pt x="7686156" y="8952685"/>
                    <a:pt x="7686156" y="8844596"/>
                  </a:cubicBezTo>
                  <a:lnTo>
                    <a:pt x="7686156" y="211940"/>
                  </a:lnTo>
                  <a:cubicBezTo>
                    <a:pt x="7686156" y="103851"/>
                    <a:pt x="7611207" y="16303"/>
                    <a:pt x="7518671" y="16303"/>
                  </a:cubicBezTo>
                  <a:lnTo>
                    <a:pt x="181442" y="16303"/>
                  </a:lnTo>
                  <a:lnTo>
                    <a:pt x="181442" y="8152"/>
                  </a:lnTo>
                  <a:lnTo>
                    <a:pt x="181442" y="16303"/>
                  </a:lnTo>
                  <a:cubicBezTo>
                    <a:pt x="88907" y="16303"/>
                    <a:pt x="13957" y="103851"/>
                    <a:pt x="13957" y="211940"/>
                  </a:cubicBezTo>
                  <a:close/>
                </a:path>
              </a:pathLst>
            </a:custGeom>
            <a:solidFill>
              <a:srgbClr val="D4E0EA"/>
            </a:solidFill>
          </p:spPr>
          <p:txBody>
            <a:bodyPr/>
            <a:lstStyle/>
            <a:p>
              <a:endParaRPr lang="en-US"/>
            </a:p>
          </p:txBody>
        </p:sp>
      </p:grpSp>
      <p:sp>
        <p:nvSpPr>
          <p:cNvPr id="29" name="TextBox 29"/>
          <p:cNvSpPr txBox="1"/>
          <p:nvPr/>
        </p:nvSpPr>
        <p:spPr>
          <a:xfrm>
            <a:off x="12856666" y="3085231"/>
            <a:ext cx="4886723" cy="5431292"/>
          </a:xfrm>
          <a:prstGeom prst="rect">
            <a:avLst/>
          </a:prstGeom>
        </p:spPr>
        <p:txBody>
          <a:bodyPr lIns="0" tIns="0" rIns="0" bIns="0" rtlCol="0" anchor="t">
            <a:spAutoFit/>
          </a:bodyPr>
          <a:lstStyle/>
          <a:p>
            <a:pPr algn="l">
              <a:lnSpc>
                <a:spcPts val="5353"/>
              </a:lnSpc>
            </a:pPr>
            <a:r>
              <a:rPr lang="en-US" sz="3287" spc="-67">
                <a:solidFill>
                  <a:srgbClr val="000000"/>
                </a:solidFill>
                <a:latin typeface="Arial"/>
                <a:ea typeface="Arial"/>
                <a:cs typeface="Arial"/>
                <a:sym typeface="Arial"/>
              </a:rPr>
              <a:t>Tạo project Console Application: Đầu tiên truy cập vào file &gt; New &gt;Project. Tìm đến projectt của C# và chọn Console Application. Sau khi tạo xong chương trình sẻ tự động sinh ra đoạn mã sau: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1F1F1E">
                <a:alpha val="69804"/>
              </a:srgbClr>
            </a:solidFill>
          </p:spPr>
          <p:txBody>
            <a:bodyPr/>
            <a:lstStyle/>
            <a:p>
              <a:endParaRPr lang="en-US"/>
            </a:p>
          </p:txBody>
        </p:sp>
      </p:grpSp>
      <p:sp>
        <p:nvSpPr>
          <p:cNvPr id="4" name="TextBox 4"/>
          <p:cNvSpPr txBox="1"/>
          <p:nvPr/>
        </p:nvSpPr>
        <p:spPr>
          <a:xfrm>
            <a:off x="336550" y="167733"/>
            <a:ext cx="17708606" cy="948936"/>
          </a:xfrm>
          <a:prstGeom prst="rect">
            <a:avLst/>
          </a:prstGeom>
        </p:spPr>
        <p:txBody>
          <a:bodyPr lIns="0" tIns="0" rIns="0" bIns="0" rtlCol="0" anchor="t">
            <a:spAutoFit/>
          </a:bodyPr>
          <a:lstStyle/>
          <a:p>
            <a:pPr algn="l">
              <a:lnSpc>
                <a:spcPts val="6688"/>
              </a:lnSpc>
            </a:pPr>
            <a:r>
              <a:rPr lang="en-US" sz="5362" b="1" spc="-161">
                <a:solidFill>
                  <a:srgbClr val="000000"/>
                </a:solidFill>
                <a:latin typeface="Arial Bold"/>
                <a:ea typeface="Arial Bold"/>
                <a:cs typeface="Arial Bold"/>
                <a:sym typeface="Arial Bold"/>
              </a:rPr>
              <a:t>Lập trình hướng đối tượng: Mô hình phát triển phần mềm</a:t>
            </a:r>
          </a:p>
        </p:txBody>
      </p:sp>
      <p:grpSp>
        <p:nvGrpSpPr>
          <p:cNvPr id="5" name="Group 5"/>
          <p:cNvGrpSpPr/>
          <p:nvPr/>
        </p:nvGrpSpPr>
        <p:grpSpPr>
          <a:xfrm>
            <a:off x="289697" y="2178707"/>
            <a:ext cx="5903665" cy="7824901"/>
            <a:chOff x="0" y="0"/>
            <a:chExt cx="7006630" cy="9286805"/>
          </a:xfrm>
        </p:grpSpPr>
        <p:sp>
          <p:nvSpPr>
            <p:cNvPr id="6" name="Freeform 6"/>
            <p:cNvSpPr/>
            <p:nvPr/>
          </p:nvSpPr>
          <p:spPr>
            <a:xfrm>
              <a:off x="6350" y="8359"/>
              <a:ext cx="6993890" cy="9269994"/>
            </a:xfrm>
            <a:custGeom>
              <a:avLst/>
              <a:gdLst/>
              <a:ahLst/>
              <a:cxnLst/>
              <a:rect l="l" t="t" r="r" b="b"/>
              <a:pathLst>
                <a:path w="6993890" h="9269994">
                  <a:moveTo>
                    <a:pt x="0" y="208968"/>
                  </a:moveTo>
                  <a:cubicBezTo>
                    <a:pt x="0" y="93617"/>
                    <a:pt x="71120" y="0"/>
                    <a:pt x="158750" y="0"/>
                  </a:cubicBezTo>
                  <a:lnTo>
                    <a:pt x="6835140" y="0"/>
                  </a:lnTo>
                  <a:cubicBezTo>
                    <a:pt x="6922770" y="0"/>
                    <a:pt x="6993890" y="93617"/>
                    <a:pt x="6993890" y="208968"/>
                  </a:cubicBezTo>
                  <a:lnTo>
                    <a:pt x="6993890" y="9061025"/>
                  </a:lnTo>
                  <a:cubicBezTo>
                    <a:pt x="6993890" y="9176376"/>
                    <a:pt x="6922770" y="9269993"/>
                    <a:pt x="6835140" y="9269993"/>
                  </a:cubicBezTo>
                  <a:lnTo>
                    <a:pt x="158750" y="9269993"/>
                  </a:lnTo>
                  <a:cubicBezTo>
                    <a:pt x="71120" y="9269993"/>
                    <a:pt x="0" y="9176376"/>
                    <a:pt x="0" y="9061025"/>
                  </a:cubicBezTo>
                  <a:close/>
                </a:path>
              </a:pathLst>
            </a:custGeom>
            <a:solidFill>
              <a:srgbClr val="9FBDD3"/>
            </a:solidFill>
          </p:spPr>
          <p:txBody>
            <a:bodyPr/>
            <a:lstStyle/>
            <a:p>
              <a:endParaRPr lang="en-US"/>
            </a:p>
          </p:txBody>
        </p:sp>
        <p:sp>
          <p:nvSpPr>
            <p:cNvPr id="7" name="Freeform 7"/>
            <p:cNvSpPr/>
            <p:nvPr/>
          </p:nvSpPr>
          <p:spPr>
            <a:xfrm>
              <a:off x="0" y="0"/>
              <a:ext cx="7006590" cy="9286711"/>
            </a:xfrm>
            <a:custGeom>
              <a:avLst/>
              <a:gdLst/>
              <a:ahLst/>
              <a:cxnLst/>
              <a:rect l="l" t="t" r="r" b="b"/>
              <a:pathLst>
                <a:path w="7006590" h="9286711">
                  <a:moveTo>
                    <a:pt x="0" y="217327"/>
                  </a:moveTo>
                  <a:cubicBezTo>
                    <a:pt x="0" y="97296"/>
                    <a:pt x="73914" y="0"/>
                    <a:pt x="165100" y="0"/>
                  </a:cubicBezTo>
                  <a:lnTo>
                    <a:pt x="6841490" y="0"/>
                  </a:lnTo>
                  <a:lnTo>
                    <a:pt x="6841490" y="8359"/>
                  </a:lnTo>
                  <a:lnTo>
                    <a:pt x="6841490" y="0"/>
                  </a:lnTo>
                  <a:cubicBezTo>
                    <a:pt x="6932676" y="0"/>
                    <a:pt x="7006590" y="97296"/>
                    <a:pt x="7006590" y="217327"/>
                  </a:cubicBezTo>
                  <a:lnTo>
                    <a:pt x="7000240" y="217327"/>
                  </a:lnTo>
                  <a:lnTo>
                    <a:pt x="7006590" y="217327"/>
                  </a:lnTo>
                  <a:lnTo>
                    <a:pt x="7006590" y="9069384"/>
                  </a:lnTo>
                  <a:lnTo>
                    <a:pt x="7000240" y="9069384"/>
                  </a:lnTo>
                  <a:lnTo>
                    <a:pt x="7006590" y="9069384"/>
                  </a:lnTo>
                  <a:cubicBezTo>
                    <a:pt x="7006590" y="9189416"/>
                    <a:pt x="6932676" y="9286711"/>
                    <a:pt x="6841490" y="9286711"/>
                  </a:cubicBezTo>
                  <a:lnTo>
                    <a:pt x="6841490" y="9278352"/>
                  </a:lnTo>
                  <a:lnTo>
                    <a:pt x="6841490" y="9286711"/>
                  </a:lnTo>
                  <a:lnTo>
                    <a:pt x="165100" y="9286711"/>
                  </a:lnTo>
                  <a:lnTo>
                    <a:pt x="165100" y="9278352"/>
                  </a:lnTo>
                  <a:lnTo>
                    <a:pt x="165100" y="9286711"/>
                  </a:lnTo>
                  <a:cubicBezTo>
                    <a:pt x="73914" y="9286711"/>
                    <a:pt x="0" y="9189416"/>
                    <a:pt x="0" y="9069384"/>
                  </a:cubicBezTo>
                  <a:lnTo>
                    <a:pt x="0" y="217327"/>
                  </a:lnTo>
                  <a:lnTo>
                    <a:pt x="6350" y="217327"/>
                  </a:lnTo>
                  <a:lnTo>
                    <a:pt x="0" y="217327"/>
                  </a:lnTo>
                  <a:moveTo>
                    <a:pt x="12700" y="217327"/>
                  </a:moveTo>
                  <a:lnTo>
                    <a:pt x="12700" y="9069384"/>
                  </a:lnTo>
                  <a:lnTo>
                    <a:pt x="6350" y="9069384"/>
                  </a:lnTo>
                  <a:lnTo>
                    <a:pt x="12700" y="9069384"/>
                  </a:lnTo>
                  <a:cubicBezTo>
                    <a:pt x="12700" y="9180221"/>
                    <a:pt x="80899" y="9269994"/>
                    <a:pt x="165100" y="9269994"/>
                  </a:cubicBezTo>
                  <a:lnTo>
                    <a:pt x="6841490" y="9269994"/>
                  </a:lnTo>
                  <a:cubicBezTo>
                    <a:pt x="6925691" y="9269994"/>
                    <a:pt x="6993890" y="9180221"/>
                    <a:pt x="6993890" y="9069384"/>
                  </a:cubicBezTo>
                  <a:lnTo>
                    <a:pt x="6993890" y="217327"/>
                  </a:lnTo>
                  <a:cubicBezTo>
                    <a:pt x="6993890" y="106490"/>
                    <a:pt x="6925691" y="16717"/>
                    <a:pt x="6841490" y="16717"/>
                  </a:cubicBezTo>
                  <a:lnTo>
                    <a:pt x="165100" y="16717"/>
                  </a:lnTo>
                  <a:lnTo>
                    <a:pt x="165100" y="8359"/>
                  </a:lnTo>
                  <a:lnTo>
                    <a:pt x="165100" y="16717"/>
                  </a:lnTo>
                  <a:cubicBezTo>
                    <a:pt x="80899" y="16717"/>
                    <a:pt x="12700" y="106490"/>
                    <a:pt x="12700" y="217327"/>
                  </a:cubicBezTo>
                  <a:close/>
                </a:path>
              </a:pathLst>
            </a:custGeom>
            <a:solidFill>
              <a:srgbClr val="D4E0EA"/>
            </a:solidFill>
          </p:spPr>
          <p:txBody>
            <a:bodyPr/>
            <a:lstStyle/>
            <a:p>
              <a:endParaRPr lang="en-US"/>
            </a:p>
          </p:txBody>
        </p:sp>
      </p:grpSp>
      <p:sp>
        <p:nvSpPr>
          <p:cNvPr id="8" name="TextBox 8"/>
          <p:cNvSpPr txBox="1"/>
          <p:nvPr/>
        </p:nvSpPr>
        <p:spPr>
          <a:xfrm>
            <a:off x="673099" y="1440520"/>
            <a:ext cx="3544044" cy="652463"/>
          </a:xfrm>
          <a:prstGeom prst="rect">
            <a:avLst/>
          </a:prstGeom>
        </p:spPr>
        <p:txBody>
          <a:bodyPr lIns="0" tIns="0" rIns="0" bIns="0" rtlCol="0" anchor="t">
            <a:spAutoFit/>
          </a:bodyPr>
          <a:lstStyle/>
          <a:p>
            <a:pPr algn="l">
              <a:lnSpc>
                <a:spcPts val="4687"/>
              </a:lnSpc>
            </a:pPr>
            <a:r>
              <a:rPr lang="en-US" sz="3749" b="1" spc="-114">
                <a:solidFill>
                  <a:srgbClr val="1F1F1E"/>
                </a:solidFill>
                <a:latin typeface="Arial Bold"/>
                <a:ea typeface="Arial Bold"/>
                <a:cs typeface="Arial Bold"/>
                <a:sym typeface="Arial Bold"/>
              </a:rPr>
              <a:t>Khái niệm OOP</a:t>
            </a:r>
          </a:p>
        </p:txBody>
      </p:sp>
      <p:sp>
        <p:nvSpPr>
          <p:cNvPr id="9" name="TextBox 9"/>
          <p:cNvSpPr txBox="1"/>
          <p:nvPr/>
        </p:nvSpPr>
        <p:spPr>
          <a:xfrm>
            <a:off x="673099" y="2432238"/>
            <a:ext cx="5193865" cy="6977973"/>
          </a:xfrm>
          <a:prstGeom prst="rect">
            <a:avLst/>
          </a:prstGeom>
        </p:spPr>
        <p:txBody>
          <a:bodyPr lIns="0" tIns="0" rIns="0" bIns="0" rtlCol="0" anchor="t">
            <a:spAutoFit/>
          </a:bodyPr>
          <a:lstStyle/>
          <a:p>
            <a:pPr algn="l">
              <a:lnSpc>
                <a:spcPts val="5530"/>
              </a:lnSpc>
            </a:pPr>
            <a:r>
              <a:rPr lang="en-US" sz="3395" spc="-69">
                <a:solidFill>
                  <a:srgbClr val="1F1F1E"/>
                </a:solidFill>
                <a:latin typeface="Arial"/>
                <a:ea typeface="Arial"/>
                <a:cs typeface="Arial"/>
                <a:sym typeface="Arial"/>
              </a:rPr>
              <a:t>Lập trình hướng đối tượng (OOP – Objects-Oriented Programming) là một mô hình lập trình sử dụng các đối tượng được hiểu như một thực thể như cụ thể là người, vật hoặc một bảng dữ liệu. Để biểu diễn dữ liệu và các phương thức thao tác dữ liệu đó.</a:t>
            </a:r>
          </a:p>
        </p:txBody>
      </p:sp>
      <p:grpSp>
        <p:nvGrpSpPr>
          <p:cNvPr id="10" name="Group 10"/>
          <p:cNvGrpSpPr/>
          <p:nvPr/>
        </p:nvGrpSpPr>
        <p:grpSpPr>
          <a:xfrm>
            <a:off x="6516440" y="3667274"/>
            <a:ext cx="5254973" cy="5291286"/>
            <a:chOff x="0" y="0"/>
            <a:chExt cx="7006630" cy="7055048"/>
          </a:xfrm>
        </p:grpSpPr>
        <p:sp>
          <p:nvSpPr>
            <p:cNvPr id="11" name="Freeform 11"/>
            <p:cNvSpPr/>
            <p:nvPr/>
          </p:nvSpPr>
          <p:spPr>
            <a:xfrm>
              <a:off x="6350" y="6350"/>
              <a:ext cx="6993890" cy="7042277"/>
            </a:xfrm>
            <a:custGeom>
              <a:avLst/>
              <a:gdLst/>
              <a:ahLst/>
              <a:cxnLst/>
              <a:rect l="l" t="t" r="r" b="b"/>
              <a:pathLst>
                <a:path w="6993890" h="7042277">
                  <a:moveTo>
                    <a:pt x="0" y="158750"/>
                  </a:moveTo>
                  <a:cubicBezTo>
                    <a:pt x="0" y="71120"/>
                    <a:pt x="71120" y="0"/>
                    <a:pt x="158750" y="0"/>
                  </a:cubicBezTo>
                  <a:lnTo>
                    <a:pt x="6835140" y="0"/>
                  </a:lnTo>
                  <a:cubicBezTo>
                    <a:pt x="6922770" y="0"/>
                    <a:pt x="6993890" y="71120"/>
                    <a:pt x="6993890" y="158750"/>
                  </a:cubicBezTo>
                  <a:lnTo>
                    <a:pt x="6993890" y="6883527"/>
                  </a:lnTo>
                  <a:cubicBezTo>
                    <a:pt x="6993890" y="6971157"/>
                    <a:pt x="6922770" y="7042277"/>
                    <a:pt x="6835140" y="7042277"/>
                  </a:cubicBezTo>
                  <a:lnTo>
                    <a:pt x="158750" y="7042277"/>
                  </a:lnTo>
                  <a:cubicBezTo>
                    <a:pt x="71120" y="7042277"/>
                    <a:pt x="0" y="6971157"/>
                    <a:pt x="0" y="6883527"/>
                  </a:cubicBezTo>
                  <a:close/>
                </a:path>
              </a:pathLst>
            </a:custGeom>
            <a:solidFill>
              <a:srgbClr val="9FBDD3"/>
            </a:solidFill>
          </p:spPr>
          <p:txBody>
            <a:bodyPr/>
            <a:lstStyle/>
            <a:p>
              <a:endParaRPr lang="en-US"/>
            </a:p>
          </p:txBody>
        </p:sp>
        <p:sp>
          <p:nvSpPr>
            <p:cNvPr id="12" name="Freeform 12"/>
            <p:cNvSpPr/>
            <p:nvPr/>
          </p:nvSpPr>
          <p:spPr>
            <a:xfrm>
              <a:off x="0" y="0"/>
              <a:ext cx="7006590" cy="7054977"/>
            </a:xfrm>
            <a:custGeom>
              <a:avLst/>
              <a:gdLst/>
              <a:ahLst/>
              <a:cxnLst/>
              <a:rect l="l" t="t" r="r" b="b"/>
              <a:pathLst>
                <a:path w="7006590" h="7054977">
                  <a:moveTo>
                    <a:pt x="0" y="165100"/>
                  </a:moveTo>
                  <a:cubicBezTo>
                    <a:pt x="0" y="73914"/>
                    <a:pt x="73914" y="0"/>
                    <a:pt x="165100" y="0"/>
                  </a:cubicBezTo>
                  <a:lnTo>
                    <a:pt x="6841490" y="0"/>
                  </a:lnTo>
                  <a:lnTo>
                    <a:pt x="6841490" y="6350"/>
                  </a:lnTo>
                  <a:lnTo>
                    <a:pt x="6841490" y="0"/>
                  </a:lnTo>
                  <a:cubicBezTo>
                    <a:pt x="6932676" y="0"/>
                    <a:pt x="7006590" y="73914"/>
                    <a:pt x="7006590" y="165100"/>
                  </a:cubicBezTo>
                  <a:lnTo>
                    <a:pt x="7000240" y="165100"/>
                  </a:lnTo>
                  <a:lnTo>
                    <a:pt x="7006590" y="165100"/>
                  </a:lnTo>
                  <a:lnTo>
                    <a:pt x="7006590" y="6889877"/>
                  </a:lnTo>
                  <a:lnTo>
                    <a:pt x="7000240" y="6889877"/>
                  </a:lnTo>
                  <a:lnTo>
                    <a:pt x="7006590" y="6889877"/>
                  </a:lnTo>
                  <a:cubicBezTo>
                    <a:pt x="7006590" y="6981063"/>
                    <a:pt x="6932676" y="7054977"/>
                    <a:pt x="6841490" y="7054977"/>
                  </a:cubicBezTo>
                  <a:lnTo>
                    <a:pt x="6841490" y="7048627"/>
                  </a:lnTo>
                  <a:lnTo>
                    <a:pt x="6841490" y="7054977"/>
                  </a:lnTo>
                  <a:lnTo>
                    <a:pt x="165100" y="7054977"/>
                  </a:lnTo>
                  <a:lnTo>
                    <a:pt x="165100" y="7048627"/>
                  </a:lnTo>
                  <a:lnTo>
                    <a:pt x="165100" y="7054977"/>
                  </a:lnTo>
                  <a:cubicBezTo>
                    <a:pt x="73914" y="7054977"/>
                    <a:pt x="0" y="6981063"/>
                    <a:pt x="0" y="6889877"/>
                  </a:cubicBezTo>
                  <a:lnTo>
                    <a:pt x="0" y="165100"/>
                  </a:lnTo>
                  <a:lnTo>
                    <a:pt x="6350" y="165100"/>
                  </a:lnTo>
                  <a:lnTo>
                    <a:pt x="0" y="165100"/>
                  </a:lnTo>
                  <a:moveTo>
                    <a:pt x="12700" y="165100"/>
                  </a:moveTo>
                  <a:lnTo>
                    <a:pt x="12700" y="6889877"/>
                  </a:lnTo>
                  <a:lnTo>
                    <a:pt x="6350" y="6889877"/>
                  </a:lnTo>
                  <a:lnTo>
                    <a:pt x="12700" y="6889877"/>
                  </a:lnTo>
                  <a:cubicBezTo>
                    <a:pt x="12700" y="6974078"/>
                    <a:pt x="80899" y="7042277"/>
                    <a:pt x="165100" y="7042277"/>
                  </a:cubicBezTo>
                  <a:lnTo>
                    <a:pt x="6841490" y="7042277"/>
                  </a:lnTo>
                  <a:cubicBezTo>
                    <a:pt x="6925691" y="7042277"/>
                    <a:pt x="6993890" y="6974078"/>
                    <a:pt x="6993890" y="6889877"/>
                  </a:cubicBezTo>
                  <a:lnTo>
                    <a:pt x="6993890" y="165100"/>
                  </a:lnTo>
                  <a:cubicBezTo>
                    <a:pt x="6993890" y="80899"/>
                    <a:pt x="6925691" y="12700"/>
                    <a:pt x="6841490"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13" name="TextBox 13"/>
          <p:cNvSpPr txBox="1"/>
          <p:nvPr/>
        </p:nvSpPr>
        <p:spPr>
          <a:xfrm>
            <a:off x="6814245" y="2912398"/>
            <a:ext cx="4659363" cy="578803"/>
          </a:xfrm>
          <a:prstGeom prst="rect">
            <a:avLst/>
          </a:prstGeom>
        </p:spPr>
        <p:txBody>
          <a:bodyPr lIns="0" tIns="0" rIns="0" bIns="0" rtlCol="0" anchor="t">
            <a:spAutoFit/>
          </a:bodyPr>
          <a:lstStyle/>
          <a:p>
            <a:pPr algn="l">
              <a:lnSpc>
                <a:spcPts val="4187"/>
              </a:lnSpc>
            </a:pPr>
            <a:r>
              <a:rPr lang="en-US" sz="3349" b="1" spc="-102">
                <a:solidFill>
                  <a:srgbClr val="1F1F1E"/>
                </a:solidFill>
                <a:latin typeface="Arial Bold"/>
                <a:ea typeface="Arial Bold"/>
                <a:cs typeface="Arial Bold"/>
                <a:sym typeface="Arial Bold"/>
              </a:rPr>
              <a:t>Bốn nguyên tắc cơ bản</a:t>
            </a:r>
          </a:p>
        </p:txBody>
      </p:sp>
      <p:sp>
        <p:nvSpPr>
          <p:cNvPr id="14" name="TextBox 14"/>
          <p:cNvSpPr txBox="1"/>
          <p:nvPr/>
        </p:nvSpPr>
        <p:spPr>
          <a:xfrm>
            <a:off x="6714323" y="3755529"/>
            <a:ext cx="4953059" cy="3613854"/>
          </a:xfrm>
          <a:prstGeom prst="rect">
            <a:avLst/>
          </a:prstGeom>
        </p:spPr>
        <p:txBody>
          <a:bodyPr lIns="0" tIns="0" rIns="0" bIns="0" rtlCol="0" anchor="t">
            <a:spAutoFit/>
          </a:bodyPr>
          <a:lstStyle/>
          <a:p>
            <a:pPr algn="l">
              <a:lnSpc>
                <a:spcPts val="5691"/>
              </a:lnSpc>
            </a:pPr>
            <a:r>
              <a:rPr lang="en-US" sz="3494" spc="-71">
                <a:solidFill>
                  <a:srgbClr val="1F1F1E"/>
                </a:solidFill>
                <a:latin typeface="Arial"/>
                <a:ea typeface="Arial"/>
                <a:cs typeface="Arial"/>
                <a:sym typeface="Arial"/>
              </a:rPr>
              <a:t>Bốn nguyên tắc cơ bản của lập trình hướng đối tượng là: tính đóng gói, tính kế thừa, tính đa hình và tính trừu tượng.</a:t>
            </a:r>
          </a:p>
        </p:txBody>
      </p:sp>
      <p:grpSp>
        <p:nvGrpSpPr>
          <p:cNvPr id="15" name="Group 15"/>
          <p:cNvGrpSpPr/>
          <p:nvPr/>
        </p:nvGrpSpPr>
        <p:grpSpPr>
          <a:xfrm>
            <a:off x="12095263" y="2078096"/>
            <a:ext cx="5254973" cy="7925512"/>
            <a:chOff x="0" y="0"/>
            <a:chExt cx="7006630" cy="10567350"/>
          </a:xfrm>
        </p:grpSpPr>
        <p:sp>
          <p:nvSpPr>
            <p:cNvPr id="16" name="Freeform 16"/>
            <p:cNvSpPr/>
            <p:nvPr/>
          </p:nvSpPr>
          <p:spPr>
            <a:xfrm>
              <a:off x="6350" y="9511"/>
              <a:ext cx="6993890" cy="10548220"/>
            </a:xfrm>
            <a:custGeom>
              <a:avLst/>
              <a:gdLst/>
              <a:ahLst/>
              <a:cxnLst/>
              <a:rect l="l" t="t" r="r" b="b"/>
              <a:pathLst>
                <a:path w="6993890" h="10548220">
                  <a:moveTo>
                    <a:pt x="0" y="237783"/>
                  </a:moveTo>
                  <a:cubicBezTo>
                    <a:pt x="0" y="106527"/>
                    <a:pt x="71120" y="0"/>
                    <a:pt x="158750" y="0"/>
                  </a:cubicBezTo>
                  <a:lnTo>
                    <a:pt x="6835140" y="0"/>
                  </a:lnTo>
                  <a:cubicBezTo>
                    <a:pt x="6922770" y="0"/>
                    <a:pt x="6993890" y="106527"/>
                    <a:pt x="6993890" y="237783"/>
                  </a:cubicBezTo>
                  <a:lnTo>
                    <a:pt x="6993890" y="10310438"/>
                  </a:lnTo>
                  <a:cubicBezTo>
                    <a:pt x="6993890" y="10441694"/>
                    <a:pt x="6922770" y="10548221"/>
                    <a:pt x="6835140" y="10548221"/>
                  </a:cubicBezTo>
                  <a:lnTo>
                    <a:pt x="158750" y="10548221"/>
                  </a:lnTo>
                  <a:cubicBezTo>
                    <a:pt x="71120" y="10548221"/>
                    <a:pt x="0" y="10441694"/>
                    <a:pt x="0" y="10310438"/>
                  </a:cubicBezTo>
                  <a:close/>
                </a:path>
              </a:pathLst>
            </a:custGeom>
            <a:solidFill>
              <a:srgbClr val="9FBDD3"/>
            </a:solidFill>
          </p:spPr>
          <p:txBody>
            <a:bodyPr/>
            <a:lstStyle/>
            <a:p>
              <a:endParaRPr lang="en-US"/>
            </a:p>
          </p:txBody>
        </p:sp>
        <p:sp>
          <p:nvSpPr>
            <p:cNvPr id="17" name="Freeform 17"/>
            <p:cNvSpPr/>
            <p:nvPr/>
          </p:nvSpPr>
          <p:spPr>
            <a:xfrm>
              <a:off x="0" y="0"/>
              <a:ext cx="7006590" cy="10567243"/>
            </a:xfrm>
            <a:custGeom>
              <a:avLst/>
              <a:gdLst/>
              <a:ahLst/>
              <a:cxnLst/>
              <a:rect l="l" t="t" r="r" b="b"/>
              <a:pathLst>
                <a:path w="7006590" h="10567243">
                  <a:moveTo>
                    <a:pt x="0" y="247294"/>
                  </a:moveTo>
                  <a:cubicBezTo>
                    <a:pt x="0" y="110712"/>
                    <a:pt x="73914" y="0"/>
                    <a:pt x="165100" y="0"/>
                  </a:cubicBezTo>
                  <a:lnTo>
                    <a:pt x="6841490" y="0"/>
                  </a:lnTo>
                  <a:lnTo>
                    <a:pt x="6841490" y="9511"/>
                  </a:lnTo>
                  <a:lnTo>
                    <a:pt x="6841490" y="0"/>
                  </a:lnTo>
                  <a:cubicBezTo>
                    <a:pt x="6932676" y="0"/>
                    <a:pt x="7006590" y="110712"/>
                    <a:pt x="7006590" y="247294"/>
                  </a:cubicBezTo>
                  <a:lnTo>
                    <a:pt x="7000240" y="247294"/>
                  </a:lnTo>
                  <a:lnTo>
                    <a:pt x="7006590" y="247294"/>
                  </a:lnTo>
                  <a:lnTo>
                    <a:pt x="7006590" y="10319949"/>
                  </a:lnTo>
                  <a:lnTo>
                    <a:pt x="7000240" y="10319949"/>
                  </a:lnTo>
                  <a:lnTo>
                    <a:pt x="7006590" y="10319949"/>
                  </a:lnTo>
                  <a:cubicBezTo>
                    <a:pt x="7006590" y="10456532"/>
                    <a:pt x="6932676" y="10567243"/>
                    <a:pt x="6841490" y="10567243"/>
                  </a:cubicBezTo>
                  <a:lnTo>
                    <a:pt x="6841490" y="10557732"/>
                  </a:lnTo>
                  <a:lnTo>
                    <a:pt x="6841490" y="10567243"/>
                  </a:lnTo>
                  <a:lnTo>
                    <a:pt x="165100" y="10567243"/>
                  </a:lnTo>
                  <a:lnTo>
                    <a:pt x="165100" y="10557732"/>
                  </a:lnTo>
                  <a:lnTo>
                    <a:pt x="165100" y="10567243"/>
                  </a:lnTo>
                  <a:cubicBezTo>
                    <a:pt x="73914" y="10567243"/>
                    <a:pt x="0" y="10456532"/>
                    <a:pt x="0" y="10319949"/>
                  </a:cubicBezTo>
                  <a:lnTo>
                    <a:pt x="0" y="247294"/>
                  </a:lnTo>
                  <a:lnTo>
                    <a:pt x="6350" y="247294"/>
                  </a:lnTo>
                  <a:lnTo>
                    <a:pt x="0" y="247294"/>
                  </a:lnTo>
                  <a:moveTo>
                    <a:pt x="12700" y="247294"/>
                  </a:moveTo>
                  <a:lnTo>
                    <a:pt x="12700" y="10319949"/>
                  </a:lnTo>
                  <a:lnTo>
                    <a:pt x="6350" y="10319949"/>
                  </a:lnTo>
                  <a:lnTo>
                    <a:pt x="12700" y="10319949"/>
                  </a:lnTo>
                  <a:cubicBezTo>
                    <a:pt x="12700" y="10446069"/>
                    <a:pt x="80899" y="10548220"/>
                    <a:pt x="165100" y="10548220"/>
                  </a:cubicBezTo>
                  <a:lnTo>
                    <a:pt x="6841490" y="10548220"/>
                  </a:lnTo>
                  <a:cubicBezTo>
                    <a:pt x="6925691" y="10548220"/>
                    <a:pt x="6993890" y="10446069"/>
                    <a:pt x="6993890" y="10319949"/>
                  </a:cubicBezTo>
                  <a:lnTo>
                    <a:pt x="6993890" y="247294"/>
                  </a:lnTo>
                  <a:cubicBezTo>
                    <a:pt x="6993890" y="121174"/>
                    <a:pt x="6925691" y="19023"/>
                    <a:pt x="6841490" y="19023"/>
                  </a:cubicBezTo>
                  <a:lnTo>
                    <a:pt x="165100" y="19023"/>
                  </a:lnTo>
                  <a:lnTo>
                    <a:pt x="165100" y="9511"/>
                  </a:lnTo>
                  <a:lnTo>
                    <a:pt x="165100" y="19023"/>
                  </a:lnTo>
                  <a:cubicBezTo>
                    <a:pt x="80899" y="19023"/>
                    <a:pt x="12700" y="121174"/>
                    <a:pt x="12700" y="247294"/>
                  </a:cubicBezTo>
                  <a:close/>
                </a:path>
              </a:pathLst>
            </a:custGeom>
            <a:solidFill>
              <a:srgbClr val="D4E0EA"/>
            </a:solidFill>
          </p:spPr>
          <p:txBody>
            <a:bodyPr/>
            <a:lstStyle/>
            <a:p>
              <a:endParaRPr lang="en-US"/>
            </a:p>
          </p:txBody>
        </p:sp>
      </p:grpSp>
      <p:sp>
        <p:nvSpPr>
          <p:cNvPr id="18" name="TextBox 18"/>
          <p:cNvSpPr txBox="1"/>
          <p:nvPr/>
        </p:nvSpPr>
        <p:spPr>
          <a:xfrm>
            <a:off x="12095263" y="1450045"/>
            <a:ext cx="3544044" cy="578803"/>
          </a:xfrm>
          <a:prstGeom prst="rect">
            <a:avLst/>
          </a:prstGeom>
        </p:spPr>
        <p:txBody>
          <a:bodyPr lIns="0" tIns="0" rIns="0" bIns="0" rtlCol="0" anchor="t">
            <a:spAutoFit/>
          </a:bodyPr>
          <a:lstStyle/>
          <a:p>
            <a:pPr algn="l">
              <a:lnSpc>
                <a:spcPts val="4187"/>
              </a:lnSpc>
            </a:pPr>
            <a:r>
              <a:rPr lang="en-US" sz="3349" b="1" spc="-102">
                <a:solidFill>
                  <a:srgbClr val="1F1F1E"/>
                </a:solidFill>
                <a:latin typeface="Arial Bold"/>
                <a:ea typeface="Arial Bold"/>
                <a:cs typeface="Arial Bold"/>
                <a:sym typeface="Arial Bold"/>
              </a:rPr>
              <a:t>Khái niệm cơ bản</a:t>
            </a:r>
          </a:p>
        </p:txBody>
      </p:sp>
      <p:sp>
        <p:nvSpPr>
          <p:cNvPr id="19" name="TextBox 19"/>
          <p:cNvSpPr txBox="1"/>
          <p:nvPr/>
        </p:nvSpPr>
        <p:spPr>
          <a:xfrm>
            <a:off x="12393068" y="2323170"/>
            <a:ext cx="4659362" cy="7333571"/>
          </a:xfrm>
          <a:prstGeom prst="rect">
            <a:avLst/>
          </a:prstGeom>
        </p:spPr>
        <p:txBody>
          <a:bodyPr lIns="0" tIns="0" rIns="0" bIns="0" rtlCol="0" anchor="t">
            <a:spAutoFit/>
          </a:bodyPr>
          <a:lstStyle/>
          <a:p>
            <a:pPr algn="l">
              <a:lnSpc>
                <a:spcPts val="4865"/>
              </a:lnSpc>
            </a:pPr>
            <a:r>
              <a:rPr lang="en-US" sz="2987" spc="-61">
                <a:solidFill>
                  <a:srgbClr val="1F1F1E"/>
                </a:solidFill>
                <a:latin typeface="Arial"/>
                <a:ea typeface="Arial"/>
                <a:cs typeface="Arial"/>
                <a:sym typeface="Arial"/>
              </a:rPr>
              <a:t>Lớp (Class): Là một khuôn mẫu cho các đối tượng. lớp định nghĩa các thuộc tính và phương thức của các đối tượng. Đối tượng (Object): là một thể hiện của của lớp. Mỗi đối tượng có trạng thái và hành vi riêng, cho phép người dùng làm việc với các đối tượng cụ thể thay vì làm việc trực tiếp với dữ liệu và hàm.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grpSp>
        <p:nvGrpSpPr>
          <p:cNvPr id="2" name="Group 2"/>
          <p:cNvGrpSpPr/>
          <p:nvPr/>
        </p:nvGrpSpPr>
        <p:grpSpPr>
          <a:xfrm>
            <a:off x="-136253" y="5764952"/>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3D6CC2">
                <a:alpha val="69804"/>
              </a:srgbClr>
            </a:solidFill>
          </p:spPr>
          <p:txBody>
            <a:bodyPr/>
            <a:lstStyle/>
            <a:p>
              <a:endParaRPr lang="en-US"/>
            </a:p>
          </p:txBody>
        </p:sp>
      </p:grpSp>
      <p:sp>
        <p:nvSpPr>
          <p:cNvPr id="4" name="TextBox 4"/>
          <p:cNvSpPr txBox="1"/>
          <p:nvPr/>
        </p:nvSpPr>
        <p:spPr>
          <a:xfrm>
            <a:off x="855984" y="102448"/>
            <a:ext cx="15597090" cy="1105467"/>
          </a:xfrm>
          <a:prstGeom prst="rect">
            <a:avLst/>
          </a:prstGeom>
        </p:spPr>
        <p:txBody>
          <a:bodyPr lIns="0" tIns="0" rIns="0" bIns="0" rtlCol="0" anchor="t">
            <a:spAutoFit/>
          </a:bodyPr>
          <a:lstStyle/>
          <a:p>
            <a:pPr algn="l">
              <a:lnSpc>
                <a:spcPts val="7810"/>
              </a:lnSpc>
            </a:pPr>
            <a:r>
              <a:rPr lang="en-US" sz="6262" b="1" spc="-188">
                <a:solidFill>
                  <a:srgbClr val="1F1F1E"/>
                </a:solidFill>
                <a:latin typeface="Arial Bold"/>
                <a:ea typeface="Arial Bold"/>
                <a:cs typeface="Arial Bold"/>
                <a:sym typeface="Arial Bold"/>
              </a:rPr>
              <a:t>MySQL: Hệ quản trị cơ sở dữ liệu phổ biến</a:t>
            </a:r>
          </a:p>
        </p:txBody>
      </p:sp>
      <p:sp>
        <p:nvSpPr>
          <p:cNvPr id="5" name="Freeform 5" descr="preencoded.png"/>
          <p:cNvSpPr/>
          <p:nvPr/>
        </p:nvSpPr>
        <p:spPr>
          <a:xfrm>
            <a:off x="673100" y="1375533"/>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73100" y="2291569"/>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Giới thiệu MySQL</a:t>
            </a:r>
          </a:p>
        </p:txBody>
      </p:sp>
      <p:sp>
        <p:nvSpPr>
          <p:cNvPr id="7" name="TextBox 7"/>
          <p:cNvSpPr txBox="1"/>
          <p:nvPr/>
        </p:nvSpPr>
        <p:spPr>
          <a:xfrm>
            <a:off x="673100" y="2790293"/>
            <a:ext cx="5605118" cy="6529388"/>
          </a:xfrm>
          <a:prstGeom prst="rect">
            <a:avLst/>
          </a:prstGeom>
        </p:spPr>
        <p:txBody>
          <a:bodyPr lIns="0" tIns="0" rIns="0" bIns="0" rtlCol="0" anchor="t">
            <a:spAutoFit/>
          </a:bodyPr>
          <a:lstStyle/>
          <a:p>
            <a:pPr algn="l">
              <a:lnSpc>
                <a:spcPts val="4702"/>
              </a:lnSpc>
            </a:pPr>
            <a:r>
              <a:rPr lang="en-US" sz="2887" spc="-59">
                <a:solidFill>
                  <a:srgbClr val="1F1F1E"/>
                </a:solidFill>
                <a:latin typeface="Arial"/>
                <a:ea typeface="Arial"/>
                <a:cs typeface="Arial"/>
                <a:sym typeface="Arial"/>
              </a:rPr>
              <a:t>MySQL là hệ quản trị cơ sở dữ liệu tự do phổ biến nhất thế giới và được các nhà phát triển rất ưa chuộng trong quá trình phát triển ứng dụng. Vì MySQL là hệ quản trị cơ sở dữ liệu tốc độ cao, ổn định và dễ sử dụng, tuân thủ nghiêm ngặc tiêu chuản SQL, hoạt động trên nhiều hệ điều hành cung cấp một hệ thống lớn các hàm tiện ích rất mạnh.</a:t>
            </a:r>
          </a:p>
        </p:txBody>
      </p:sp>
      <p:sp>
        <p:nvSpPr>
          <p:cNvPr id="8" name="Freeform 8" descr="preencoded.png"/>
          <p:cNvSpPr/>
          <p:nvPr/>
        </p:nvSpPr>
        <p:spPr>
          <a:xfrm>
            <a:off x="6703213" y="1375533"/>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6703213" y="2291569"/>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Đặc điểm</a:t>
            </a:r>
          </a:p>
        </p:txBody>
      </p:sp>
      <p:sp>
        <p:nvSpPr>
          <p:cNvPr id="10" name="TextBox 10"/>
          <p:cNvSpPr txBox="1"/>
          <p:nvPr/>
        </p:nvSpPr>
        <p:spPr>
          <a:xfrm>
            <a:off x="6703213" y="2790293"/>
            <a:ext cx="5151090" cy="4617585"/>
          </a:xfrm>
          <a:prstGeom prst="rect">
            <a:avLst/>
          </a:prstGeom>
        </p:spPr>
        <p:txBody>
          <a:bodyPr lIns="0" tIns="0" rIns="0" bIns="0" rtlCol="0" anchor="t">
            <a:spAutoFit/>
          </a:bodyPr>
          <a:lstStyle/>
          <a:p>
            <a:pPr algn="l">
              <a:lnSpc>
                <a:spcPts val="5191"/>
              </a:lnSpc>
            </a:pPr>
            <a:r>
              <a:rPr lang="en-US" sz="3187" spc="-65">
                <a:solidFill>
                  <a:srgbClr val="1F1F1E"/>
                </a:solidFill>
                <a:latin typeface="Arial"/>
                <a:ea typeface="Arial"/>
                <a:cs typeface="Arial"/>
                <a:sym typeface="Arial"/>
              </a:rPr>
              <a:t>MySQL cung cấp các tính năng bảo mật mạnh mẽ như xác thực người dùng, phân quyền, mã hóa dữ liệu và phát hiện xâm nhập, giúp bảo vệ dữ liệu khỏi các mối đe dọa và an ninh.</a:t>
            </a:r>
          </a:p>
        </p:txBody>
      </p:sp>
      <p:sp>
        <p:nvSpPr>
          <p:cNvPr id="11" name="Freeform 11" descr="preencoded.png"/>
          <p:cNvSpPr/>
          <p:nvPr/>
        </p:nvSpPr>
        <p:spPr>
          <a:xfrm>
            <a:off x="12279298" y="1511884"/>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12279298" y="2427920"/>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Kiến trúc</a:t>
            </a:r>
          </a:p>
        </p:txBody>
      </p:sp>
      <p:sp>
        <p:nvSpPr>
          <p:cNvPr id="13" name="TextBox 13"/>
          <p:cNvSpPr txBox="1"/>
          <p:nvPr/>
        </p:nvSpPr>
        <p:spPr>
          <a:xfrm>
            <a:off x="12279298" y="2926644"/>
            <a:ext cx="5150941" cy="4489678"/>
          </a:xfrm>
          <a:prstGeom prst="rect">
            <a:avLst/>
          </a:prstGeom>
        </p:spPr>
        <p:txBody>
          <a:bodyPr lIns="0" tIns="0" rIns="0" bIns="0" rtlCol="0" anchor="t">
            <a:spAutoFit/>
          </a:bodyPr>
          <a:lstStyle/>
          <a:p>
            <a:pPr algn="l">
              <a:lnSpc>
                <a:spcPts val="5028"/>
              </a:lnSpc>
            </a:pPr>
            <a:r>
              <a:rPr lang="en-US" sz="3087" spc="-63">
                <a:solidFill>
                  <a:srgbClr val="1F1F1E"/>
                </a:solidFill>
                <a:latin typeface="Arial"/>
                <a:ea typeface="Arial"/>
                <a:cs typeface="Arial"/>
                <a:sym typeface="Arial"/>
              </a:rPr>
              <a:t>MySQL hỗ trợ chuẩn SQL để truy vấn và quản lý dữ liệu. MySQL là một trong những ví dụ rất cơ bản về Hệ quản trị cơ sở dữ liệu quan hệ sử dụng ngôn ngữ truy vấn có cấu trúc (SQL).</a:t>
            </a:r>
          </a:p>
        </p:txBody>
      </p:sp>
      <p:sp>
        <p:nvSpPr>
          <p:cNvPr id="14" name="Freeform 14"/>
          <p:cNvSpPr/>
          <p:nvPr/>
        </p:nvSpPr>
        <p:spPr>
          <a:xfrm>
            <a:off x="14051320" y="7141456"/>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673100" y="9347127"/>
            <a:ext cx="2763919" cy="882511"/>
          </a:xfrm>
          <a:custGeom>
            <a:avLst/>
            <a:gdLst/>
            <a:ahLst/>
            <a:cxnLst/>
            <a:rect l="l" t="t" r="r" b="b"/>
            <a:pathLst>
              <a:path w="2763919" h="882511">
                <a:moveTo>
                  <a:pt x="0" y="0"/>
                </a:moveTo>
                <a:lnTo>
                  <a:pt x="2763918" y="0"/>
                </a:lnTo>
                <a:lnTo>
                  <a:pt x="2763918" y="882510"/>
                </a:lnTo>
                <a:lnTo>
                  <a:pt x="0" y="8825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346597" y="955911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15720872" y="8763254"/>
            <a:ext cx="1025128" cy="1025128"/>
          </a:xfrm>
          <a:custGeom>
            <a:avLst/>
            <a:gdLst/>
            <a:ahLst/>
            <a:cxnLst/>
            <a:rect l="l" t="t" r="r" b="b"/>
            <a:pathLst>
              <a:path w="1025128" h="1025128">
                <a:moveTo>
                  <a:pt x="0" y="0"/>
                </a:moveTo>
                <a:lnTo>
                  <a:pt x="1025128" y="0"/>
                </a:lnTo>
                <a:lnTo>
                  <a:pt x="1025128" y="1025128"/>
                </a:lnTo>
                <a:lnTo>
                  <a:pt x="0" y="1025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122" y="2649302"/>
            <a:ext cx="18288000" cy="5894830"/>
            <a:chOff x="0" y="0"/>
            <a:chExt cx="4816593" cy="1552548"/>
          </a:xfrm>
        </p:grpSpPr>
        <p:sp>
          <p:nvSpPr>
            <p:cNvPr id="3" name="Freeform 3"/>
            <p:cNvSpPr/>
            <p:nvPr/>
          </p:nvSpPr>
          <p:spPr>
            <a:xfrm>
              <a:off x="0" y="0"/>
              <a:ext cx="4816592" cy="1552548"/>
            </a:xfrm>
            <a:custGeom>
              <a:avLst/>
              <a:gdLst/>
              <a:ahLst/>
              <a:cxnLst/>
              <a:rect l="l" t="t" r="r" b="b"/>
              <a:pathLst>
                <a:path w="4816592" h="1552548">
                  <a:moveTo>
                    <a:pt x="0" y="0"/>
                  </a:moveTo>
                  <a:lnTo>
                    <a:pt x="4816592" y="0"/>
                  </a:lnTo>
                  <a:lnTo>
                    <a:pt x="4816592" y="1552548"/>
                  </a:lnTo>
                  <a:lnTo>
                    <a:pt x="0" y="1552548"/>
                  </a:lnTo>
                  <a:close/>
                </a:path>
              </a:pathLst>
            </a:custGeom>
            <a:solidFill>
              <a:srgbClr val="E1EDFC"/>
            </a:solidFill>
          </p:spPr>
          <p:txBody>
            <a:bodyPr/>
            <a:lstStyle/>
            <a:p>
              <a:endParaRPr lang="en-US"/>
            </a:p>
          </p:txBody>
        </p:sp>
        <p:sp>
          <p:nvSpPr>
            <p:cNvPr id="4" name="TextBox 4"/>
            <p:cNvSpPr txBox="1"/>
            <p:nvPr/>
          </p:nvSpPr>
          <p:spPr>
            <a:xfrm>
              <a:off x="0" y="-85725"/>
              <a:ext cx="4816593" cy="163827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43238" y="2909203"/>
            <a:ext cx="7467322" cy="1089517"/>
            <a:chOff x="0" y="0"/>
            <a:chExt cx="1966702" cy="286951"/>
          </a:xfrm>
        </p:grpSpPr>
        <p:sp>
          <p:nvSpPr>
            <p:cNvPr id="6" name="Freeform 6"/>
            <p:cNvSpPr/>
            <p:nvPr/>
          </p:nvSpPr>
          <p:spPr>
            <a:xfrm>
              <a:off x="0" y="0"/>
              <a:ext cx="1966702" cy="286951"/>
            </a:xfrm>
            <a:custGeom>
              <a:avLst/>
              <a:gdLst/>
              <a:ahLst/>
              <a:cxnLst/>
              <a:rect l="l" t="t" r="r" b="b"/>
              <a:pathLst>
                <a:path w="1966702" h="286951">
                  <a:moveTo>
                    <a:pt x="19699" y="0"/>
                  </a:moveTo>
                  <a:lnTo>
                    <a:pt x="1947003" y="0"/>
                  </a:lnTo>
                  <a:cubicBezTo>
                    <a:pt x="1952228" y="0"/>
                    <a:pt x="1957238" y="2075"/>
                    <a:pt x="1960932" y="5770"/>
                  </a:cubicBezTo>
                  <a:cubicBezTo>
                    <a:pt x="1964627" y="9464"/>
                    <a:pt x="1966702" y="14474"/>
                    <a:pt x="1966702" y="19699"/>
                  </a:cubicBezTo>
                  <a:lnTo>
                    <a:pt x="1966702" y="267252"/>
                  </a:lnTo>
                  <a:cubicBezTo>
                    <a:pt x="1966702" y="278132"/>
                    <a:pt x="1957883" y="286951"/>
                    <a:pt x="1947003" y="286951"/>
                  </a:cubicBezTo>
                  <a:lnTo>
                    <a:pt x="19699" y="286951"/>
                  </a:lnTo>
                  <a:cubicBezTo>
                    <a:pt x="14474" y="286951"/>
                    <a:pt x="9464" y="284876"/>
                    <a:pt x="5770" y="281181"/>
                  </a:cubicBezTo>
                  <a:cubicBezTo>
                    <a:pt x="2075" y="277487"/>
                    <a:pt x="0" y="272477"/>
                    <a:pt x="0" y="267252"/>
                  </a:cubicBezTo>
                  <a:lnTo>
                    <a:pt x="0" y="19699"/>
                  </a:lnTo>
                  <a:cubicBezTo>
                    <a:pt x="0" y="8819"/>
                    <a:pt x="8819" y="0"/>
                    <a:pt x="19699" y="0"/>
                  </a:cubicBezTo>
                  <a:close/>
                </a:path>
              </a:pathLst>
            </a:custGeom>
            <a:solidFill>
              <a:srgbClr val="3A577B"/>
            </a:solidFill>
          </p:spPr>
          <p:txBody>
            <a:bodyPr/>
            <a:lstStyle/>
            <a:p>
              <a:endParaRPr lang="en-US"/>
            </a:p>
          </p:txBody>
        </p:sp>
        <p:sp>
          <p:nvSpPr>
            <p:cNvPr id="7" name="TextBox 7"/>
            <p:cNvSpPr txBox="1"/>
            <p:nvPr/>
          </p:nvSpPr>
          <p:spPr>
            <a:xfrm>
              <a:off x="0" y="-85725"/>
              <a:ext cx="1966702" cy="37267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35969" y="4939867"/>
            <a:ext cx="7467322" cy="1149546"/>
            <a:chOff x="0" y="0"/>
            <a:chExt cx="1966702" cy="302761"/>
          </a:xfrm>
        </p:grpSpPr>
        <p:sp>
          <p:nvSpPr>
            <p:cNvPr id="9" name="Freeform 9"/>
            <p:cNvSpPr/>
            <p:nvPr/>
          </p:nvSpPr>
          <p:spPr>
            <a:xfrm>
              <a:off x="0" y="0"/>
              <a:ext cx="1966702" cy="302761"/>
            </a:xfrm>
            <a:custGeom>
              <a:avLst/>
              <a:gdLst/>
              <a:ahLst/>
              <a:cxnLst/>
              <a:rect l="l" t="t" r="r" b="b"/>
              <a:pathLst>
                <a:path w="1966702" h="302761">
                  <a:moveTo>
                    <a:pt x="19699" y="0"/>
                  </a:moveTo>
                  <a:lnTo>
                    <a:pt x="1947003" y="0"/>
                  </a:lnTo>
                  <a:cubicBezTo>
                    <a:pt x="1952228" y="0"/>
                    <a:pt x="1957238" y="2075"/>
                    <a:pt x="1960932" y="5770"/>
                  </a:cubicBezTo>
                  <a:cubicBezTo>
                    <a:pt x="1964627" y="9464"/>
                    <a:pt x="1966702" y="14474"/>
                    <a:pt x="1966702" y="19699"/>
                  </a:cubicBezTo>
                  <a:lnTo>
                    <a:pt x="1966702" y="283062"/>
                  </a:lnTo>
                  <a:cubicBezTo>
                    <a:pt x="1966702" y="293942"/>
                    <a:pt x="1957883" y="302761"/>
                    <a:pt x="1947003" y="302761"/>
                  </a:cubicBezTo>
                  <a:lnTo>
                    <a:pt x="19699" y="302761"/>
                  </a:lnTo>
                  <a:cubicBezTo>
                    <a:pt x="8819" y="302761"/>
                    <a:pt x="0" y="293942"/>
                    <a:pt x="0" y="283062"/>
                  </a:cubicBezTo>
                  <a:lnTo>
                    <a:pt x="0" y="19699"/>
                  </a:lnTo>
                  <a:cubicBezTo>
                    <a:pt x="0" y="8819"/>
                    <a:pt x="8819" y="0"/>
                    <a:pt x="19699" y="0"/>
                  </a:cubicBezTo>
                  <a:close/>
                </a:path>
              </a:pathLst>
            </a:custGeom>
            <a:solidFill>
              <a:srgbClr val="3A577B"/>
            </a:solidFill>
          </p:spPr>
          <p:txBody>
            <a:bodyPr/>
            <a:lstStyle/>
            <a:p>
              <a:endParaRPr lang="en-US"/>
            </a:p>
          </p:txBody>
        </p:sp>
        <p:sp>
          <p:nvSpPr>
            <p:cNvPr id="10" name="TextBox 10"/>
            <p:cNvSpPr txBox="1"/>
            <p:nvPr/>
          </p:nvSpPr>
          <p:spPr>
            <a:xfrm>
              <a:off x="0" y="-85725"/>
              <a:ext cx="1966702" cy="388486"/>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8103291" y="3803140"/>
            <a:ext cx="2586515" cy="25865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r="-16666"/>
              </a:stretch>
            </a:blipFill>
          </p:spPr>
          <p:txBody>
            <a:bodyPr/>
            <a:lstStyle/>
            <a:p>
              <a:endParaRPr lang="en-US"/>
            </a:p>
          </p:txBody>
        </p:sp>
      </p:grpSp>
      <p:sp>
        <p:nvSpPr>
          <p:cNvPr id="13" name="TextBox 13"/>
          <p:cNvSpPr txBox="1"/>
          <p:nvPr/>
        </p:nvSpPr>
        <p:spPr>
          <a:xfrm>
            <a:off x="1028700" y="5219992"/>
            <a:ext cx="6681860" cy="629624"/>
          </a:xfrm>
          <a:prstGeom prst="rect">
            <a:avLst/>
          </a:prstGeom>
        </p:spPr>
        <p:txBody>
          <a:bodyPr lIns="0" tIns="0" rIns="0" bIns="0" rtlCol="0" anchor="t">
            <a:spAutoFit/>
          </a:bodyPr>
          <a:lstStyle/>
          <a:p>
            <a:pPr algn="just">
              <a:lnSpc>
                <a:spcPts val="4671"/>
              </a:lnSpc>
            </a:pPr>
            <a:r>
              <a:rPr lang="en-US" sz="3336" b="1">
                <a:solidFill>
                  <a:srgbClr val="E1EDFC"/>
                </a:solidFill>
                <a:latin typeface="Arial Bold"/>
                <a:ea typeface="Arial Bold"/>
                <a:cs typeface="Arial Bold"/>
                <a:sym typeface="Arial Bold"/>
              </a:rPr>
              <a:t>Chương 2 : Nghiên cứu lý thuyết </a:t>
            </a:r>
          </a:p>
        </p:txBody>
      </p:sp>
      <p:sp>
        <p:nvSpPr>
          <p:cNvPr id="14" name="Freeform 14"/>
          <p:cNvSpPr/>
          <p:nvPr/>
        </p:nvSpPr>
        <p:spPr>
          <a:xfrm>
            <a:off x="0" y="7257251"/>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6467361" y="2694425"/>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4308277" y="301110"/>
            <a:ext cx="11492669" cy="18526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Xây Dựng Phần Mềm Ứng Dụng Quản Lý Cửa Hàng Bán Điện Thoại</a:t>
            </a:r>
          </a:p>
        </p:txBody>
      </p:sp>
      <p:sp>
        <p:nvSpPr>
          <p:cNvPr id="17" name="TextBox 17"/>
          <p:cNvSpPr txBox="1"/>
          <p:nvPr/>
        </p:nvSpPr>
        <p:spPr>
          <a:xfrm>
            <a:off x="1864900" y="3172583"/>
            <a:ext cx="4437409" cy="578803"/>
          </a:xfrm>
          <a:prstGeom prst="rect">
            <a:avLst/>
          </a:prstGeom>
        </p:spPr>
        <p:txBody>
          <a:bodyPr lIns="0" tIns="0" rIns="0" bIns="0" rtlCol="0" anchor="t">
            <a:spAutoFit/>
          </a:bodyPr>
          <a:lstStyle/>
          <a:p>
            <a:pPr algn="ctr">
              <a:lnSpc>
                <a:spcPts val="4187"/>
              </a:lnSpc>
              <a:spcBef>
                <a:spcPct val="0"/>
              </a:spcBef>
            </a:pPr>
            <a:r>
              <a:rPr lang="en-US" sz="3349" b="1" spc="-102">
                <a:solidFill>
                  <a:srgbClr val="FFFFFF"/>
                </a:solidFill>
                <a:latin typeface="Arial Bold"/>
                <a:ea typeface="Arial Bold"/>
                <a:cs typeface="Arial Bold"/>
                <a:sym typeface="Arial Bold"/>
              </a:rPr>
              <a:t>Chương 1: Tổng quan </a:t>
            </a:r>
          </a:p>
        </p:txBody>
      </p:sp>
      <p:grpSp>
        <p:nvGrpSpPr>
          <p:cNvPr id="18" name="Group 18"/>
          <p:cNvGrpSpPr/>
          <p:nvPr/>
        </p:nvGrpSpPr>
        <p:grpSpPr>
          <a:xfrm>
            <a:off x="2176262" y="7030559"/>
            <a:ext cx="7467322" cy="1335407"/>
            <a:chOff x="0" y="0"/>
            <a:chExt cx="1966702" cy="351712"/>
          </a:xfrm>
        </p:grpSpPr>
        <p:sp>
          <p:nvSpPr>
            <p:cNvPr id="19" name="Freeform 19"/>
            <p:cNvSpPr/>
            <p:nvPr/>
          </p:nvSpPr>
          <p:spPr>
            <a:xfrm>
              <a:off x="0" y="0"/>
              <a:ext cx="1966702" cy="351712"/>
            </a:xfrm>
            <a:custGeom>
              <a:avLst/>
              <a:gdLst/>
              <a:ahLst/>
              <a:cxnLst/>
              <a:rect l="l" t="t" r="r" b="b"/>
              <a:pathLst>
                <a:path w="1966702" h="351712">
                  <a:moveTo>
                    <a:pt x="19699" y="0"/>
                  </a:moveTo>
                  <a:lnTo>
                    <a:pt x="1947003" y="0"/>
                  </a:lnTo>
                  <a:cubicBezTo>
                    <a:pt x="1952228" y="0"/>
                    <a:pt x="1957238" y="2075"/>
                    <a:pt x="1960932" y="5770"/>
                  </a:cubicBezTo>
                  <a:cubicBezTo>
                    <a:pt x="1964627" y="9464"/>
                    <a:pt x="1966702" y="14474"/>
                    <a:pt x="1966702" y="19699"/>
                  </a:cubicBezTo>
                  <a:lnTo>
                    <a:pt x="1966702" y="332014"/>
                  </a:lnTo>
                  <a:cubicBezTo>
                    <a:pt x="1966702" y="342893"/>
                    <a:pt x="1957883" y="351712"/>
                    <a:pt x="1947003" y="351712"/>
                  </a:cubicBezTo>
                  <a:lnTo>
                    <a:pt x="19699" y="351712"/>
                  </a:lnTo>
                  <a:cubicBezTo>
                    <a:pt x="8819" y="351712"/>
                    <a:pt x="0" y="342893"/>
                    <a:pt x="0" y="332014"/>
                  </a:cubicBezTo>
                  <a:lnTo>
                    <a:pt x="0" y="19699"/>
                  </a:lnTo>
                  <a:cubicBezTo>
                    <a:pt x="0" y="8819"/>
                    <a:pt x="8819" y="0"/>
                    <a:pt x="19699" y="0"/>
                  </a:cubicBezTo>
                  <a:close/>
                </a:path>
              </a:pathLst>
            </a:custGeom>
            <a:solidFill>
              <a:srgbClr val="3A577B"/>
            </a:solidFill>
          </p:spPr>
          <p:txBody>
            <a:bodyPr/>
            <a:lstStyle/>
            <a:p>
              <a:endParaRPr lang="en-US"/>
            </a:p>
          </p:txBody>
        </p:sp>
        <p:sp>
          <p:nvSpPr>
            <p:cNvPr id="20" name="TextBox 20"/>
            <p:cNvSpPr txBox="1"/>
            <p:nvPr/>
          </p:nvSpPr>
          <p:spPr>
            <a:xfrm>
              <a:off x="0" y="-85725"/>
              <a:ext cx="1966702" cy="437437"/>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176262" y="7108824"/>
            <a:ext cx="7112233" cy="1102678"/>
          </a:xfrm>
          <a:prstGeom prst="rect">
            <a:avLst/>
          </a:prstGeom>
        </p:spPr>
        <p:txBody>
          <a:bodyPr lIns="0" tIns="0" rIns="0" bIns="0" rtlCol="0" anchor="t">
            <a:spAutoFit/>
          </a:bodyPr>
          <a:lstStyle/>
          <a:p>
            <a:pPr algn="ctr">
              <a:lnSpc>
                <a:spcPts val="4187"/>
              </a:lnSpc>
            </a:pPr>
            <a:r>
              <a:rPr lang="en-US" sz="3349" b="1" spc="-100">
                <a:solidFill>
                  <a:srgbClr val="FFFFFF"/>
                </a:solidFill>
                <a:latin typeface="Arial Bold"/>
                <a:ea typeface="Arial Bold"/>
                <a:cs typeface="Arial Bold"/>
                <a:sym typeface="Arial Bold"/>
              </a:rPr>
              <a:t>Chương 3: </a:t>
            </a:r>
          </a:p>
          <a:p>
            <a:pPr algn="ctr">
              <a:lnSpc>
                <a:spcPts val="4187"/>
              </a:lnSpc>
              <a:spcBef>
                <a:spcPct val="0"/>
              </a:spcBef>
            </a:pPr>
            <a:r>
              <a:rPr lang="en-US" sz="3349" b="1" spc="-102">
                <a:solidFill>
                  <a:srgbClr val="FFFFFF"/>
                </a:solidFill>
                <a:latin typeface="Arial Bold"/>
                <a:ea typeface="Arial Bold"/>
                <a:cs typeface="Arial Bold"/>
                <a:sym typeface="Arial Bold"/>
              </a:rPr>
              <a:t>Hiện thực hóa nghiên cứu</a:t>
            </a:r>
          </a:p>
        </p:txBody>
      </p:sp>
      <p:grpSp>
        <p:nvGrpSpPr>
          <p:cNvPr id="22" name="Group 22"/>
          <p:cNvGrpSpPr/>
          <p:nvPr/>
        </p:nvGrpSpPr>
        <p:grpSpPr>
          <a:xfrm>
            <a:off x="10649556" y="3844256"/>
            <a:ext cx="7467322" cy="1335407"/>
            <a:chOff x="0" y="0"/>
            <a:chExt cx="1966702" cy="351712"/>
          </a:xfrm>
        </p:grpSpPr>
        <p:sp>
          <p:nvSpPr>
            <p:cNvPr id="23" name="Freeform 23"/>
            <p:cNvSpPr/>
            <p:nvPr/>
          </p:nvSpPr>
          <p:spPr>
            <a:xfrm>
              <a:off x="0" y="0"/>
              <a:ext cx="1966702" cy="351712"/>
            </a:xfrm>
            <a:custGeom>
              <a:avLst/>
              <a:gdLst/>
              <a:ahLst/>
              <a:cxnLst/>
              <a:rect l="l" t="t" r="r" b="b"/>
              <a:pathLst>
                <a:path w="1966702" h="351712">
                  <a:moveTo>
                    <a:pt x="19699" y="0"/>
                  </a:moveTo>
                  <a:lnTo>
                    <a:pt x="1947003" y="0"/>
                  </a:lnTo>
                  <a:cubicBezTo>
                    <a:pt x="1952228" y="0"/>
                    <a:pt x="1957238" y="2075"/>
                    <a:pt x="1960932" y="5770"/>
                  </a:cubicBezTo>
                  <a:cubicBezTo>
                    <a:pt x="1964627" y="9464"/>
                    <a:pt x="1966702" y="14474"/>
                    <a:pt x="1966702" y="19699"/>
                  </a:cubicBezTo>
                  <a:lnTo>
                    <a:pt x="1966702" y="332014"/>
                  </a:lnTo>
                  <a:cubicBezTo>
                    <a:pt x="1966702" y="342893"/>
                    <a:pt x="1957883" y="351712"/>
                    <a:pt x="1947003" y="351712"/>
                  </a:cubicBezTo>
                  <a:lnTo>
                    <a:pt x="19699" y="351712"/>
                  </a:lnTo>
                  <a:cubicBezTo>
                    <a:pt x="8819" y="351712"/>
                    <a:pt x="0" y="342893"/>
                    <a:pt x="0" y="332014"/>
                  </a:cubicBezTo>
                  <a:lnTo>
                    <a:pt x="0" y="19699"/>
                  </a:lnTo>
                  <a:cubicBezTo>
                    <a:pt x="0" y="8819"/>
                    <a:pt x="8819" y="0"/>
                    <a:pt x="19699" y="0"/>
                  </a:cubicBezTo>
                  <a:close/>
                </a:path>
              </a:pathLst>
            </a:custGeom>
            <a:solidFill>
              <a:srgbClr val="3A577B"/>
            </a:solidFill>
          </p:spPr>
          <p:txBody>
            <a:bodyPr/>
            <a:lstStyle/>
            <a:p>
              <a:endParaRPr lang="en-US"/>
            </a:p>
          </p:txBody>
        </p:sp>
        <p:sp>
          <p:nvSpPr>
            <p:cNvPr id="24" name="TextBox 24"/>
            <p:cNvSpPr txBox="1"/>
            <p:nvPr/>
          </p:nvSpPr>
          <p:spPr>
            <a:xfrm>
              <a:off x="0" y="-85725"/>
              <a:ext cx="1966702" cy="437437"/>
            </a:xfrm>
            <a:prstGeom prst="rect">
              <a:avLst/>
            </a:prstGeom>
          </p:spPr>
          <p:txBody>
            <a:bodyPr lIns="50800" tIns="50800" rIns="50800" bIns="50800" rtlCol="0" anchor="ctr"/>
            <a:lstStyle/>
            <a:p>
              <a:pPr algn="ctr">
                <a:lnSpc>
                  <a:spcPts val="2800"/>
                </a:lnSpc>
              </a:pPr>
              <a:endParaRPr/>
            </a:p>
          </p:txBody>
        </p:sp>
      </p:grpSp>
      <p:sp>
        <p:nvSpPr>
          <p:cNvPr id="25" name="TextBox 25"/>
          <p:cNvSpPr txBox="1"/>
          <p:nvPr/>
        </p:nvSpPr>
        <p:spPr>
          <a:xfrm>
            <a:off x="10800599" y="3922520"/>
            <a:ext cx="7112233" cy="1102678"/>
          </a:xfrm>
          <a:prstGeom prst="rect">
            <a:avLst/>
          </a:prstGeom>
        </p:spPr>
        <p:txBody>
          <a:bodyPr lIns="0" tIns="0" rIns="0" bIns="0" rtlCol="0" anchor="t">
            <a:spAutoFit/>
          </a:bodyPr>
          <a:lstStyle/>
          <a:p>
            <a:pPr algn="ctr">
              <a:lnSpc>
                <a:spcPts val="4187"/>
              </a:lnSpc>
            </a:pPr>
            <a:r>
              <a:rPr lang="en-US" sz="3349" b="1" spc="-100">
                <a:solidFill>
                  <a:srgbClr val="FFFFFF"/>
                </a:solidFill>
                <a:latin typeface="Arial Bold"/>
                <a:ea typeface="Arial Bold"/>
                <a:cs typeface="Arial Bold"/>
                <a:sym typeface="Arial Bold"/>
              </a:rPr>
              <a:t>Chương 4: </a:t>
            </a:r>
          </a:p>
          <a:p>
            <a:pPr algn="ctr">
              <a:lnSpc>
                <a:spcPts val="4187"/>
              </a:lnSpc>
              <a:spcBef>
                <a:spcPct val="0"/>
              </a:spcBef>
            </a:pPr>
            <a:r>
              <a:rPr lang="en-US" sz="3349" b="1" spc="-102">
                <a:solidFill>
                  <a:srgbClr val="FFFFFF"/>
                </a:solidFill>
                <a:latin typeface="Arial Bold"/>
                <a:ea typeface="Arial Bold"/>
                <a:cs typeface="Arial Bold"/>
                <a:sym typeface="Arial Bold"/>
              </a:rPr>
              <a:t>Kết quả nghiên cứu</a:t>
            </a:r>
          </a:p>
        </p:txBody>
      </p:sp>
      <p:grpSp>
        <p:nvGrpSpPr>
          <p:cNvPr id="26" name="Group 26"/>
          <p:cNvGrpSpPr/>
          <p:nvPr/>
        </p:nvGrpSpPr>
        <p:grpSpPr>
          <a:xfrm>
            <a:off x="10234135" y="6089412"/>
            <a:ext cx="7856242" cy="1335407"/>
            <a:chOff x="0" y="0"/>
            <a:chExt cx="2069134" cy="351712"/>
          </a:xfrm>
        </p:grpSpPr>
        <p:sp>
          <p:nvSpPr>
            <p:cNvPr id="27" name="Freeform 27"/>
            <p:cNvSpPr/>
            <p:nvPr/>
          </p:nvSpPr>
          <p:spPr>
            <a:xfrm>
              <a:off x="0" y="0"/>
              <a:ext cx="2069134" cy="351712"/>
            </a:xfrm>
            <a:custGeom>
              <a:avLst/>
              <a:gdLst/>
              <a:ahLst/>
              <a:cxnLst/>
              <a:rect l="l" t="t" r="r" b="b"/>
              <a:pathLst>
                <a:path w="2069134" h="351712">
                  <a:moveTo>
                    <a:pt x="18724" y="0"/>
                  </a:moveTo>
                  <a:lnTo>
                    <a:pt x="2050410" y="0"/>
                  </a:lnTo>
                  <a:cubicBezTo>
                    <a:pt x="2055376" y="0"/>
                    <a:pt x="2060138" y="1973"/>
                    <a:pt x="2063650" y="5484"/>
                  </a:cubicBezTo>
                  <a:cubicBezTo>
                    <a:pt x="2067161" y="8995"/>
                    <a:pt x="2069134" y="13758"/>
                    <a:pt x="2069134" y="18724"/>
                  </a:cubicBezTo>
                  <a:lnTo>
                    <a:pt x="2069134" y="332989"/>
                  </a:lnTo>
                  <a:cubicBezTo>
                    <a:pt x="2069134" y="343329"/>
                    <a:pt x="2060751" y="351712"/>
                    <a:pt x="2050410" y="351712"/>
                  </a:cubicBezTo>
                  <a:lnTo>
                    <a:pt x="18724" y="351712"/>
                  </a:lnTo>
                  <a:cubicBezTo>
                    <a:pt x="8383" y="351712"/>
                    <a:pt x="0" y="343329"/>
                    <a:pt x="0" y="332989"/>
                  </a:cubicBezTo>
                  <a:lnTo>
                    <a:pt x="0" y="18724"/>
                  </a:lnTo>
                  <a:cubicBezTo>
                    <a:pt x="0" y="8383"/>
                    <a:pt x="8383" y="0"/>
                    <a:pt x="18724" y="0"/>
                  </a:cubicBezTo>
                  <a:close/>
                </a:path>
              </a:pathLst>
            </a:custGeom>
            <a:solidFill>
              <a:srgbClr val="3A577B"/>
            </a:solidFill>
          </p:spPr>
          <p:txBody>
            <a:bodyPr/>
            <a:lstStyle/>
            <a:p>
              <a:endParaRPr lang="en-US"/>
            </a:p>
          </p:txBody>
        </p:sp>
        <p:sp>
          <p:nvSpPr>
            <p:cNvPr id="28" name="TextBox 28"/>
            <p:cNvSpPr txBox="1"/>
            <p:nvPr/>
          </p:nvSpPr>
          <p:spPr>
            <a:xfrm>
              <a:off x="0" y="-85725"/>
              <a:ext cx="2069134" cy="437437"/>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0623055" y="6082346"/>
            <a:ext cx="7112233" cy="1102678"/>
          </a:xfrm>
          <a:prstGeom prst="rect">
            <a:avLst/>
          </a:prstGeom>
        </p:spPr>
        <p:txBody>
          <a:bodyPr lIns="0" tIns="0" rIns="0" bIns="0" rtlCol="0" anchor="t">
            <a:spAutoFit/>
          </a:bodyPr>
          <a:lstStyle/>
          <a:p>
            <a:pPr algn="ctr">
              <a:lnSpc>
                <a:spcPts val="4187"/>
              </a:lnSpc>
            </a:pPr>
            <a:r>
              <a:rPr lang="en-US" sz="3349" b="1" spc="-100">
                <a:solidFill>
                  <a:srgbClr val="FFFFFF"/>
                </a:solidFill>
                <a:latin typeface="Arial Bold"/>
                <a:ea typeface="Arial Bold"/>
                <a:cs typeface="Arial Bold"/>
                <a:sym typeface="Arial Bold"/>
              </a:rPr>
              <a:t>Chương 5: </a:t>
            </a:r>
          </a:p>
          <a:p>
            <a:pPr algn="ctr">
              <a:lnSpc>
                <a:spcPts val="4187"/>
              </a:lnSpc>
              <a:spcBef>
                <a:spcPct val="0"/>
              </a:spcBef>
            </a:pPr>
            <a:r>
              <a:rPr lang="en-US" sz="3349" b="1" spc="-102">
                <a:solidFill>
                  <a:srgbClr val="FFFFFF"/>
                </a:solidFill>
                <a:latin typeface="Arial Bold"/>
                <a:ea typeface="Arial Bold"/>
                <a:cs typeface="Arial Bold"/>
                <a:sym typeface="Arial Bold"/>
              </a:rPr>
              <a:t>Kết Luận và hướng phát triển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4B5458"/>
            </a:solidFill>
            <a:prstDash val="solid"/>
            <a:headEnd type="none" w="sm" len="sm"/>
            <a:tailEnd type="none" w="sm" len="sm"/>
          </a:ln>
        </p:spPr>
        <p:txBody>
          <a:bodyPr/>
          <a:lstStyle/>
          <a:p>
            <a:endParaRPr lang="en-US"/>
          </a:p>
        </p:txBody>
      </p:sp>
      <p:sp>
        <p:nvSpPr>
          <p:cNvPr id="3" name="AutoShape 3"/>
          <p:cNvSpPr/>
          <p:nvPr/>
        </p:nvSpPr>
        <p:spPr>
          <a:xfrm rot="8776574">
            <a:off x="10406482" y="7904560"/>
            <a:ext cx="8608174" cy="0"/>
          </a:xfrm>
          <a:prstGeom prst="line">
            <a:avLst/>
          </a:prstGeom>
          <a:ln w="9525" cap="rnd">
            <a:solidFill>
              <a:srgbClr val="4B5458"/>
            </a:solidFill>
            <a:prstDash val="solid"/>
            <a:headEnd type="none" w="sm" len="sm"/>
            <a:tailEnd type="none" w="sm" len="sm"/>
          </a:ln>
        </p:spPr>
        <p:txBody>
          <a:bodyPr/>
          <a:lstStyle/>
          <a:p>
            <a:endParaRPr lang="en-US"/>
          </a:p>
        </p:txBody>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4B5458">
                <a:alpha val="35686"/>
              </a:srgbClr>
            </a:solidFill>
          </p:spPr>
          <p:txBody>
            <a:bodyPr/>
            <a:lstStyle/>
            <a:p>
              <a:endParaRPr lang="en-US"/>
            </a:p>
          </p:txBody>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4B5458">
                <a:alpha val="19608"/>
              </a:srgbClr>
            </a:solidFill>
          </p:spPr>
          <p:txBody>
            <a:bodyPr/>
            <a:lstStyle/>
            <a:p>
              <a:endParaRPr lang="en-US"/>
            </a:p>
          </p:txBody>
        </p:sp>
      </p:grpSp>
      <p:grpSp>
        <p:nvGrpSpPr>
          <p:cNvPr id="8" name="Group 8"/>
          <p:cNvGrpSpPr/>
          <p:nvPr/>
        </p:nvGrpSpPr>
        <p:grpSpPr>
          <a:xfrm>
            <a:off x="13398499" y="4572000"/>
            <a:ext cx="4889500"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9FBDD3">
                <a:alpha val="65882"/>
              </a:srgbClr>
            </a:solidFill>
          </p:spPr>
          <p:txBody>
            <a:bodyPr/>
            <a:lstStyle/>
            <a:p>
              <a:endParaRPr lang="en-US"/>
            </a:p>
          </p:txBody>
        </p:sp>
      </p:grpSp>
      <p:grpSp>
        <p:nvGrpSpPr>
          <p:cNvPr id="10" name="Group 10"/>
          <p:cNvGrpSpPr/>
          <p:nvPr/>
        </p:nvGrpSpPr>
        <p:grpSpPr>
          <a:xfrm>
            <a:off x="14001750" y="-12700"/>
            <a:ext cx="4281489" cy="10299700"/>
            <a:chOff x="0" y="0"/>
            <a:chExt cx="5708652" cy="13732933"/>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9FBDD3">
                <a:alpha val="49804"/>
              </a:srgbClr>
            </a:solidFill>
          </p:spPr>
          <p:txBody>
            <a:bodyPr/>
            <a:lstStyle/>
            <a:p>
              <a:endParaRPr lang="en-US"/>
            </a:p>
          </p:txBody>
        </p:sp>
      </p:grpSp>
      <p:grpSp>
        <p:nvGrpSpPr>
          <p:cNvPr id="12" name="Group 12"/>
          <p:cNvGrpSpPr/>
          <p:nvPr/>
        </p:nvGrpSpPr>
        <p:grpSpPr>
          <a:xfrm>
            <a:off x="16348095" y="-12700"/>
            <a:ext cx="1935141" cy="10299700"/>
            <a:chOff x="0" y="0"/>
            <a:chExt cx="2580188" cy="13732933"/>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1F1F1E">
                <a:alpha val="69804"/>
              </a:srgbClr>
            </a:solidFill>
          </p:spPr>
          <p:txBody>
            <a:bodyPr/>
            <a:lstStyle/>
            <a:p>
              <a:endParaRPr lang="en-US"/>
            </a:p>
          </p:txBody>
        </p:sp>
      </p:grpSp>
      <p:grpSp>
        <p:nvGrpSpPr>
          <p:cNvPr id="14" name="Group 14"/>
          <p:cNvGrpSpPr/>
          <p:nvPr/>
        </p:nvGrpSpPr>
        <p:grpSpPr>
          <a:xfrm>
            <a:off x="16408498" y="-12700"/>
            <a:ext cx="1874737" cy="10299700"/>
            <a:chOff x="0" y="0"/>
            <a:chExt cx="2499650" cy="13732933"/>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D4E0EA">
                <a:alpha val="80000"/>
              </a:srgbClr>
            </a:solidFill>
          </p:spPr>
          <p:txBody>
            <a:bodyPr/>
            <a:lstStyle/>
            <a:p>
              <a:endParaRPr lang="en-US"/>
            </a:p>
          </p:txBody>
        </p:sp>
      </p:grpSp>
      <p:grpSp>
        <p:nvGrpSpPr>
          <p:cNvPr id="16" name="Group 16"/>
          <p:cNvGrpSpPr/>
          <p:nvPr/>
        </p:nvGrpSpPr>
        <p:grpSpPr>
          <a:xfrm>
            <a:off x="15557499" y="5384801"/>
            <a:ext cx="2725738" cy="4902199"/>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9FBDD3">
                <a:alpha val="65882"/>
              </a:srgbClr>
            </a:solidFill>
          </p:spPr>
          <p:txBody>
            <a:bodyPr/>
            <a:lstStyle/>
            <a:p>
              <a:endParaRPr lang="en-US"/>
            </a:p>
          </p:txBody>
        </p:sp>
      </p:grpSp>
      <p:sp>
        <p:nvSpPr>
          <p:cNvPr id="18" name="Freeform 18" descr="preencoded.png"/>
          <p:cNvSpPr/>
          <p:nvPr/>
        </p:nvSpPr>
        <p:spPr>
          <a:xfrm>
            <a:off x="12412846" y="0"/>
            <a:ext cx="5875154" cy="10287000"/>
          </a:xfrm>
          <a:custGeom>
            <a:avLst/>
            <a:gdLst/>
            <a:ahLst/>
            <a:cxnLst/>
            <a:rect l="l" t="t" r="r" b="b"/>
            <a:pathLst>
              <a:path w="5875154" h="10287000">
                <a:moveTo>
                  <a:pt x="0" y="0"/>
                </a:moveTo>
                <a:lnTo>
                  <a:pt x="5875154" y="0"/>
                </a:lnTo>
                <a:lnTo>
                  <a:pt x="5875154" y="10287000"/>
                </a:lnTo>
                <a:lnTo>
                  <a:pt x="0" y="10287000"/>
                </a:lnTo>
                <a:lnTo>
                  <a:pt x="0" y="0"/>
                </a:lnTo>
                <a:close/>
              </a:path>
            </a:pathLst>
          </a:custGeom>
          <a:blipFill>
            <a:blip r:embed="rId3"/>
            <a:stretch>
              <a:fillRect l="-16728"/>
            </a:stretch>
          </a:blipFill>
        </p:spPr>
        <p:txBody>
          <a:bodyPr/>
          <a:lstStyle/>
          <a:p>
            <a:endParaRPr lang="en-US"/>
          </a:p>
        </p:txBody>
      </p:sp>
      <p:sp>
        <p:nvSpPr>
          <p:cNvPr id="19" name="TextBox 19"/>
          <p:cNvSpPr txBox="1"/>
          <p:nvPr/>
        </p:nvSpPr>
        <p:spPr>
          <a:xfrm>
            <a:off x="0" y="2334298"/>
            <a:ext cx="12412846" cy="994693"/>
          </a:xfrm>
          <a:prstGeom prst="rect">
            <a:avLst/>
          </a:prstGeom>
        </p:spPr>
        <p:txBody>
          <a:bodyPr lIns="0" tIns="0" rIns="0" bIns="0" rtlCol="0" anchor="t">
            <a:spAutoFit/>
          </a:bodyPr>
          <a:lstStyle/>
          <a:p>
            <a:pPr algn="l">
              <a:lnSpc>
                <a:spcPts val="7076"/>
              </a:lnSpc>
            </a:pPr>
            <a:r>
              <a:rPr lang="en-US" sz="5674" b="1" spc="-170">
                <a:solidFill>
                  <a:srgbClr val="1F1F1E"/>
                </a:solidFill>
                <a:latin typeface="Arial Bold"/>
                <a:ea typeface="Arial Bold"/>
                <a:cs typeface="Arial Bold"/>
                <a:sym typeface="Arial Bold"/>
              </a:rPr>
              <a:t>Chương 3: Hiện thực hóa Nghiên cứu</a:t>
            </a:r>
          </a:p>
        </p:txBody>
      </p:sp>
      <p:sp>
        <p:nvSpPr>
          <p:cNvPr id="20" name="TextBox 20"/>
          <p:cNvSpPr txBox="1"/>
          <p:nvPr/>
        </p:nvSpPr>
        <p:spPr>
          <a:xfrm>
            <a:off x="1234911" y="3837892"/>
            <a:ext cx="9445526" cy="4315508"/>
          </a:xfrm>
          <a:prstGeom prst="rect">
            <a:avLst/>
          </a:prstGeom>
        </p:spPr>
        <p:txBody>
          <a:bodyPr lIns="0" tIns="0" rIns="0" bIns="0" rtlCol="0" anchor="t">
            <a:spAutoFit/>
          </a:bodyPr>
          <a:lstStyle/>
          <a:p>
            <a:pPr algn="l">
              <a:lnSpc>
                <a:spcPts val="6819"/>
              </a:lnSpc>
            </a:pPr>
            <a:r>
              <a:rPr lang="en-US" sz="4187" spc="-86">
                <a:solidFill>
                  <a:srgbClr val="1F1F1E"/>
                </a:solidFill>
                <a:latin typeface="Arial"/>
                <a:ea typeface="Arial"/>
                <a:cs typeface="Arial"/>
                <a:sym typeface="Arial"/>
              </a:rPr>
              <a:t>Phần này sẽ đi sâu vào các khía cạnh quan trọng trong việc hiện thực hóa nghiên cứu, bao gồm các yêu cầu chức năng, phi chức năng, mô hình dữ liệu và các thành phần dữ liệu.</a:t>
            </a:r>
          </a:p>
        </p:txBody>
      </p:sp>
      <p:sp>
        <p:nvSpPr>
          <p:cNvPr id="21" name="Freeform 21"/>
          <p:cNvSpPr/>
          <p:nvPr/>
        </p:nvSpPr>
        <p:spPr>
          <a:xfrm>
            <a:off x="-440725" y="8915400"/>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596332" y="9955023"/>
            <a:ext cx="235159" cy="232593"/>
          </a:xfrm>
          <a:custGeom>
            <a:avLst/>
            <a:gdLst/>
            <a:ahLst/>
            <a:cxnLst/>
            <a:rect l="l" t="t" r="r" b="b"/>
            <a:pathLst>
              <a:path w="235159" h="232593">
                <a:moveTo>
                  <a:pt x="0" y="0"/>
                </a:moveTo>
                <a:lnTo>
                  <a:pt x="235159" y="0"/>
                </a:lnTo>
                <a:lnTo>
                  <a:pt x="235159" y="232593"/>
                </a:lnTo>
                <a:lnTo>
                  <a:pt x="0" y="2325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318927" y="39525"/>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428071" y="269694"/>
            <a:ext cx="806841" cy="564789"/>
          </a:xfrm>
          <a:custGeom>
            <a:avLst/>
            <a:gdLst/>
            <a:ahLst/>
            <a:cxnLst/>
            <a:rect l="l" t="t" r="r" b="b"/>
            <a:pathLst>
              <a:path w="806841" h="564789">
                <a:moveTo>
                  <a:pt x="0" y="0"/>
                </a:moveTo>
                <a:lnTo>
                  <a:pt x="806840" y="0"/>
                </a:lnTo>
                <a:lnTo>
                  <a:pt x="806840" y="564789"/>
                </a:lnTo>
                <a:lnTo>
                  <a:pt x="0" y="5647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descr="preencoded.png"/>
          <p:cNvSpPr/>
          <p:nvPr/>
        </p:nvSpPr>
        <p:spPr>
          <a:xfrm>
            <a:off x="0" y="-976480"/>
            <a:ext cx="18288000" cy="3544044"/>
          </a:xfrm>
          <a:custGeom>
            <a:avLst/>
            <a:gdLst/>
            <a:ahLst/>
            <a:cxnLst/>
            <a:rect l="l" t="t" r="r" b="b"/>
            <a:pathLst>
              <a:path w="18288000" h="3544044">
                <a:moveTo>
                  <a:pt x="0" y="0"/>
                </a:moveTo>
                <a:lnTo>
                  <a:pt x="18288000" y="0"/>
                </a:lnTo>
                <a:lnTo>
                  <a:pt x="18288000" y="3544043"/>
                </a:lnTo>
                <a:lnTo>
                  <a:pt x="0" y="3544043"/>
                </a:lnTo>
                <a:lnTo>
                  <a:pt x="0" y="0"/>
                </a:lnTo>
                <a:close/>
              </a:path>
            </a:pathLst>
          </a:custGeom>
          <a:blipFill>
            <a:blip r:embed="rId3"/>
            <a:stretch>
              <a:fillRect l="-10" r="-10"/>
            </a:stretch>
          </a:blipFill>
        </p:spPr>
        <p:txBody>
          <a:bodyPr/>
          <a:lstStyle/>
          <a:p>
            <a:endParaRPr lang="en-US"/>
          </a:p>
        </p:txBody>
      </p:sp>
      <p:sp>
        <p:nvSpPr>
          <p:cNvPr id="5" name="TextBox 5"/>
          <p:cNvSpPr txBox="1"/>
          <p:nvPr/>
        </p:nvSpPr>
        <p:spPr>
          <a:xfrm>
            <a:off x="673099" y="3143151"/>
            <a:ext cx="9948272"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Yêu cầu Phi chức năng</a:t>
            </a:r>
          </a:p>
        </p:txBody>
      </p:sp>
      <p:grpSp>
        <p:nvGrpSpPr>
          <p:cNvPr id="6" name="Group 6"/>
          <p:cNvGrpSpPr/>
          <p:nvPr/>
        </p:nvGrpSpPr>
        <p:grpSpPr>
          <a:xfrm>
            <a:off x="392263" y="4900661"/>
            <a:ext cx="5254973" cy="2115890"/>
            <a:chOff x="0" y="0"/>
            <a:chExt cx="7006630" cy="2821187"/>
          </a:xfrm>
        </p:grpSpPr>
        <p:sp>
          <p:nvSpPr>
            <p:cNvPr id="7" name="Freeform 7"/>
            <p:cNvSpPr/>
            <p:nvPr/>
          </p:nvSpPr>
          <p:spPr>
            <a:xfrm>
              <a:off x="6350" y="6350"/>
              <a:ext cx="6993890" cy="2808478"/>
            </a:xfrm>
            <a:custGeom>
              <a:avLst/>
              <a:gdLst/>
              <a:ahLst/>
              <a:cxnLst/>
              <a:rect l="l" t="t" r="r" b="b"/>
              <a:pathLst>
                <a:path w="6993890" h="2808478">
                  <a:moveTo>
                    <a:pt x="0" y="158750"/>
                  </a:moveTo>
                  <a:cubicBezTo>
                    <a:pt x="0" y="71120"/>
                    <a:pt x="71247" y="0"/>
                    <a:pt x="159258" y="0"/>
                  </a:cubicBezTo>
                  <a:lnTo>
                    <a:pt x="6834759" y="0"/>
                  </a:lnTo>
                  <a:cubicBezTo>
                    <a:pt x="6922643" y="0"/>
                    <a:pt x="6993890" y="71120"/>
                    <a:pt x="6993890" y="158750"/>
                  </a:cubicBezTo>
                  <a:lnTo>
                    <a:pt x="6993890" y="2649728"/>
                  </a:lnTo>
                  <a:cubicBezTo>
                    <a:pt x="6993890" y="2737485"/>
                    <a:pt x="6922643" y="2808478"/>
                    <a:pt x="6834632" y="2808478"/>
                  </a:cubicBezTo>
                  <a:lnTo>
                    <a:pt x="159258" y="2808478"/>
                  </a:lnTo>
                  <a:cubicBezTo>
                    <a:pt x="71374" y="2808478"/>
                    <a:pt x="0" y="2737358"/>
                    <a:pt x="0" y="2649728"/>
                  </a:cubicBezTo>
                  <a:close/>
                </a:path>
              </a:pathLst>
            </a:custGeom>
            <a:solidFill>
              <a:srgbClr val="9FBDD3"/>
            </a:solidFill>
          </p:spPr>
          <p:txBody>
            <a:bodyPr/>
            <a:lstStyle/>
            <a:p>
              <a:endParaRPr lang="en-US"/>
            </a:p>
          </p:txBody>
        </p:sp>
        <p:sp>
          <p:nvSpPr>
            <p:cNvPr id="8" name="Freeform 8"/>
            <p:cNvSpPr/>
            <p:nvPr/>
          </p:nvSpPr>
          <p:spPr>
            <a:xfrm>
              <a:off x="0" y="0"/>
              <a:ext cx="7006717" cy="2821178"/>
            </a:xfrm>
            <a:custGeom>
              <a:avLst/>
              <a:gdLst/>
              <a:ahLst/>
              <a:cxnLst/>
              <a:rect l="l" t="t" r="r" b="b"/>
              <a:pathLst>
                <a:path w="7006717" h="2821178">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56078"/>
                  </a:lnTo>
                  <a:lnTo>
                    <a:pt x="7000367" y="2656078"/>
                  </a:lnTo>
                  <a:lnTo>
                    <a:pt x="7006717" y="2656078"/>
                  </a:lnTo>
                  <a:cubicBezTo>
                    <a:pt x="7006717" y="2747264"/>
                    <a:pt x="6932549" y="2821178"/>
                    <a:pt x="6841109" y="2821178"/>
                  </a:cubicBezTo>
                  <a:lnTo>
                    <a:pt x="6841109" y="2814828"/>
                  </a:lnTo>
                  <a:lnTo>
                    <a:pt x="6841109" y="2821178"/>
                  </a:lnTo>
                  <a:lnTo>
                    <a:pt x="165608" y="2821178"/>
                  </a:lnTo>
                  <a:lnTo>
                    <a:pt x="165608" y="2814828"/>
                  </a:lnTo>
                  <a:lnTo>
                    <a:pt x="165608" y="2821178"/>
                  </a:lnTo>
                  <a:cubicBezTo>
                    <a:pt x="74168"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608" y="2808478"/>
                  </a:cubicBezTo>
                  <a:lnTo>
                    <a:pt x="6841109" y="2808478"/>
                  </a:lnTo>
                  <a:cubicBezTo>
                    <a:pt x="6925564" y="2808478"/>
                    <a:pt x="6994017" y="2740152"/>
                    <a:pt x="6994017" y="2656078"/>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D4E0EA"/>
            </a:solidFill>
          </p:spPr>
          <p:txBody>
            <a:bodyPr/>
            <a:lstStyle/>
            <a:p>
              <a:endParaRPr lang="en-US"/>
            </a:p>
          </p:txBody>
        </p:sp>
      </p:grpSp>
      <p:sp>
        <p:nvSpPr>
          <p:cNvPr id="9" name="TextBox 9"/>
          <p:cNvSpPr txBox="1"/>
          <p:nvPr/>
        </p:nvSpPr>
        <p:spPr>
          <a:xfrm>
            <a:off x="392263" y="4177481"/>
            <a:ext cx="3544044" cy="579438"/>
          </a:xfrm>
          <a:prstGeom prst="rect">
            <a:avLst/>
          </a:prstGeom>
        </p:spPr>
        <p:txBody>
          <a:bodyPr lIns="0" tIns="0" rIns="0" bIns="0" rtlCol="0" anchor="t">
            <a:spAutoFit/>
          </a:bodyPr>
          <a:lstStyle/>
          <a:p>
            <a:pPr algn="l">
              <a:lnSpc>
                <a:spcPts val="4062"/>
              </a:lnSpc>
            </a:pPr>
            <a:r>
              <a:rPr lang="en-US" sz="3249" b="1" spc="-98">
                <a:solidFill>
                  <a:srgbClr val="1F1F1E"/>
                </a:solidFill>
                <a:latin typeface="Arial Bold"/>
                <a:ea typeface="Arial Bold"/>
                <a:cs typeface="Arial Bold"/>
                <a:sym typeface="Arial Bold"/>
              </a:rPr>
              <a:t>Giao diện</a:t>
            </a:r>
          </a:p>
        </p:txBody>
      </p:sp>
      <p:sp>
        <p:nvSpPr>
          <p:cNvPr id="10" name="TextBox 10"/>
          <p:cNvSpPr txBox="1"/>
          <p:nvPr/>
        </p:nvSpPr>
        <p:spPr>
          <a:xfrm>
            <a:off x="673099" y="4833635"/>
            <a:ext cx="4659362" cy="2049917"/>
          </a:xfrm>
          <a:prstGeom prst="rect">
            <a:avLst/>
          </a:prstGeom>
        </p:spPr>
        <p:txBody>
          <a:bodyPr lIns="0" tIns="0" rIns="0" bIns="0" rtlCol="0" anchor="t">
            <a:spAutoFit/>
          </a:bodyPr>
          <a:lstStyle/>
          <a:p>
            <a:pPr algn="l">
              <a:lnSpc>
                <a:spcPts val="5353"/>
              </a:lnSpc>
            </a:pPr>
            <a:r>
              <a:rPr lang="en-US" sz="3287" spc="-67">
                <a:solidFill>
                  <a:srgbClr val="1F1F1E"/>
                </a:solidFill>
                <a:latin typeface="Arial"/>
                <a:ea typeface="Arial"/>
                <a:cs typeface="Arial"/>
                <a:sym typeface="Arial"/>
              </a:rPr>
              <a:t>Thiết kế giao diện thân thiện, dễ tiếp cận và sử dụng.</a:t>
            </a:r>
          </a:p>
        </p:txBody>
      </p:sp>
      <p:grpSp>
        <p:nvGrpSpPr>
          <p:cNvPr id="11" name="Group 11"/>
          <p:cNvGrpSpPr/>
          <p:nvPr/>
        </p:nvGrpSpPr>
        <p:grpSpPr>
          <a:xfrm>
            <a:off x="6218833" y="5814184"/>
            <a:ext cx="5254973" cy="2115890"/>
            <a:chOff x="0" y="0"/>
            <a:chExt cx="7006630" cy="2821187"/>
          </a:xfrm>
        </p:grpSpPr>
        <p:sp>
          <p:nvSpPr>
            <p:cNvPr id="12" name="Freeform 12"/>
            <p:cNvSpPr/>
            <p:nvPr/>
          </p:nvSpPr>
          <p:spPr>
            <a:xfrm>
              <a:off x="6350" y="6350"/>
              <a:ext cx="6993890" cy="2808478"/>
            </a:xfrm>
            <a:custGeom>
              <a:avLst/>
              <a:gdLst/>
              <a:ahLst/>
              <a:cxnLst/>
              <a:rect l="l" t="t" r="r" b="b"/>
              <a:pathLst>
                <a:path w="6993890" h="2808478">
                  <a:moveTo>
                    <a:pt x="0" y="158750"/>
                  </a:moveTo>
                  <a:cubicBezTo>
                    <a:pt x="0" y="71120"/>
                    <a:pt x="71247" y="0"/>
                    <a:pt x="159258" y="0"/>
                  </a:cubicBezTo>
                  <a:lnTo>
                    <a:pt x="6834759" y="0"/>
                  </a:lnTo>
                  <a:cubicBezTo>
                    <a:pt x="6922643" y="0"/>
                    <a:pt x="6993890" y="71120"/>
                    <a:pt x="6993890" y="158750"/>
                  </a:cubicBezTo>
                  <a:lnTo>
                    <a:pt x="6993890" y="2649728"/>
                  </a:lnTo>
                  <a:cubicBezTo>
                    <a:pt x="6993890" y="2737485"/>
                    <a:pt x="6922643" y="2808478"/>
                    <a:pt x="6834632" y="2808478"/>
                  </a:cubicBezTo>
                  <a:lnTo>
                    <a:pt x="159258" y="2808478"/>
                  </a:lnTo>
                  <a:cubicBezTo>
                    <a:pt x="71374" y="2808478"/>
                    <a:pt x="0" y="2737358"/>
                    <a:pt x="0" y="2649728"/>
                  </a:cubicBezTo>
                  <a:close/>
                </a:path>
              </a:pathLst>
            </a:custGeom>
            <a:solidFill>
              <a:srgbClr val="9FBDD3"/>
            </a:solidFill>
          </p:spPr>
          <p:txBody>
            <a:bodyPr/>
            <a:lstStyle/>
            <a:p>
              <a:endParaRPr lang="en-US"/>
            </a:p>
          </p:txBody>
        </p:sp>
        <p:sp>
          <p:nvSpPr>
            <p:cNvPr id="13" name="Freeform 13"/>
            <p:cNvSpPr/>
            <p:nvPr/>
          </p:nvSpPr>
          <p:spPr>
            <a:xfrm>
              <a:off x="0" y="0"/>
              <a:ext cx="7006717" cy="2821178"/>
            </a:xfrm>
            <a:custGeom>
              <a:avLst/>
              <a:gdLst/>
              <a:ahLst/>
              <a:cxnLst/>
              <a:rect l="l" t="t" r="r" b="b"/>
              <a:pathLst>
                <a:path w="7006717" h="2821178">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56078"/>
                  </a:lnTo>
                  <a:lnTo>
                    <a:pt x="7000367" y="2656078"/>
                  </a:lnTo>
                  <a:lnTo>
                    <a:pt x="7006717" y="2656078"/>
                  </a:lnTo>
                  <a:cubicBezTo>
                    <a:pt x="7006717" y="2747264"/>
                    <a:pt x="6932549" y="2821178"/>
                    <a:pt x="6841109" y="2821178"/>
                  </a:cubicBezTo>
                  <a:lnTo>
                    <a:pt x="6841109" y="2814828"/>
                  </a:lnTo>
                  <a:lnTo>
                    <a:pt x="6841109" y="2821178"/>
                  </a:lnTo>
                  <a:lnTo>
                    <a:pt x="165608" y="2821178"/>
                  </a:lnTo>
                  <a:lnTo>
                    <a:pt x="165608" y="2814828"/>
                  </a:lnTo>
                  <a:lnTo>
                    <a:pt x="165608" y="2821178"/>
                  </a:lnTo>
                  <a:cubicBezTo>
                    <a:pt x="74168"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608" y="2808478"/>
                  </a:cubicBezTo>
                  <a:lnTo>
                    <a:pt x="6841109" y="2808478"/>
                  </a:lnTo>
                  <a:cubicBezTo>
                    <a:pt x="6925564" y="2808478"/>
                    <a:pt x="6994017" y="2740152"/>
                    <a:pt x="6994017" y="2656078"/>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D4E0EA"/>
            </a:solidFill>
          </p:spPr>
          <p:txBody>
            <a:bodyPr/>
            <a:lstStyle/>
            <a:p>
              <a:endParaRPr lang="en-US"/>
            </a:p>
          </p:txBody>
        </p:sp>
      </p:grpSp>
      <p:sp>
        <p:nvSpPr>
          <p:cNvPr id="14" name="TextBox 14"/>
          <p:cNvSpPr txBox="1"/>
          <p:nvPr/>
        </p:nvSpPr>
        <p:spPr>
          <a:xfrm>
            <a:off x="6359252" y="5057775"/>
            <a:ext cx="3544044" cy="561023"/>
          </a:xfrm>
          <a:prstGeom prst="rect">
            <a:avLst/>
          </a:prstGeom>
        </p:spPr>
        <p:txBody>
          <a:bodyPr lIns="0" tIns="0" rIns="0" bIns="0" rtlCol="0" anchor="t">
            <a:spAutoFit/>
          </a:bodyPr>
          <a:lstStyle/>
          <a:p>
            <a:pPr algn="l">
              <a:lnSpc>
                <a:spcPts val="3937"/>
              </a:lnSpc>
            </a:pPr>
            <a:r>
              <a:rPr lang="en-US" sz="3149" b="1" spc="-95">
                <a:solidFill>
                  <a:srgbClr val="1F1F1E"/>
                </a:solidFill>
                <a:latin typeface="Arial Bold"/>
                <a:ea typeface="Arial Bold"/>
                <a:cs typeface="Arial Bold"/>
                <a:sym typeface="Arial Bold"/>
              </a:rPr>
              <a:t>Hiệu năng</a:t>
            </a:r>
          </a:p>
        </p:txBody>
      </p:sp>
      <p:sp>
        <p:nvSpPr>
          <p:cNvPr id="15" name="TextBox 15"/>
          <p:cNvSpPr txBox="1"/>
          <p:nvPr/>
        </p:nvSpPr>
        <p:spPr>
          <a:xfrm>
            <a:off x="6359252" y="5834657"/>
            <a:ext cx="4659362" cy="2049917"/>
          </a:xfrm>
          <a:prstGeom prst="rect">
            <a:avLst/>
          </a:prstGeom>
        </p:spPr>
        <p:txBody>
          <a:bodyPr lIns="0" tIns="0" rIns="0" bIns="0" rtlCol="0" anchor="t">
            <a:spAutoFit/>
          </a:bodyPr>
          <a:lstStyle/>
          <a:p>
            <a:pPr algn="l">
              <a:lnSpc>
                <a:spcPts val="5353"/>
              </a:lnSpc>
            </a:pPr>
            <a:r>
              <a:rPr lang="en-US" sz="3287" spc="-67">
                <a:solidFill>
                  <a:srgbClr val="1F1F1E"/>
                </a:solidFill>
                <a:latin typeface="Arial"/>
                <a:ea typeface="Arial"/>
                <a:cs typeface="Arial"/>
                <a:sym typeface="Arial"/>
              </a:rPr>
              <a:t>Tốc độ luôn được đảm bảo trong quá trình vận hành.</a:t>
            </a:r>
          </a:p>
        </p:txBody>
      </p:sp>
      <p:grpSp>
        <p:nvGrpSpPr>
          <p:cNvPr id="16" name="Group 16"/>
          <p:cNvGrpSpPr/>
          <p:nvPr/>
        </p:nvGrpSpPr>
        <p:grpSpPr>
          <a:xfrm>
            <a:off x="12004327" y="7142410"/>
            <a:ext cx="5254973" cy="2115890"/>
            <a:chOff x="0" y="0"/>
            <a:chExt cx="7006630" cy="2821187"/>
          </a:xfrm>
        </p:grpSpPr>
        <p:sp>
          <p:nvSpPr>
            <p:cNvPr id="17" name="Freeform 17"/>
            <p:cNvSpPr/>
            <p:nvPr/>
          </p:nvSpPr>
          <p:spPr>
            <a:xfrm>
              <a:off x="6350" y="6350"/>
              <a:ext cx="6993890" cy="2808478"/>
            </a:xfrm>
            <a:custGeom>
              <a:avLst/>
              <a:gdLst/>
              <a:ahLst/>
              <a:cxnLst/>
              <a:rect l="l" t="t" r="r" b="b"/>
              <a:pathLst>
                <a:path w="6993890" h="2808478">
                  <a:moveTo>
                    <a:pt x="0" y="158750"/>
                  </a:moveTo>
                  <a:cubicBezTo>
                    <a:pt x="0" y="71120"/>
                    <a:pt x="71247" y="0"/>
                    <a:pt x="159258" y="0"/>
                  </a:cubicBezTo>
                  <a:lnTo>
                    <a:pt x="6834759" y="0"/>
                  </a:lnTo>
                  <a:cubicBezTo>
                    <a:pt x="6922643" y="0"/>
                    <a:pt x="6993890" y="71120"/>
                    <a:pt x="6993890" y="158750"/>
                  </a:cubicBezTo>
                  <a:lnTo>
                    <a:pt x="6993890" y="2649728"/>
                  </a:lnTo>
                  <a:cubicBezTo>
                    <a:pt x="6993890" y="2737485"/>
                    <a:pt x="6922643" y="2808478"/>
                    <a:pt x="6834632" y="2808478"/>
                  </a:cubicBezTo>
                  <a:lnTo>
                    <a:pt x="159258" y="2808478"/>
                  </a:lnTo>
                  <a:cubicBezTo>
                    <a:pt x="71374" y="2808478"/>
                    <a:pt x="0" y="2737358"/>
                    <a:pt x="0" y="2649728"/>
                  </a:cubicBezTo>
                  <a:close/>
                </a:path>
              </a:pathLst>
            </a:custGeom>
            <a:solidFill>
              <a:srgbClr val="9FBDD3"/>
            </a:solidFill>
          </p:spPr>
          <p:txBody>
            <a:bodyPr/>
            <a:lstStyle/>
            <a:p>
              <a:endParaRPr lang="en-US"/>
            </a:p>
          </p:txBody>
        </p:sp>
        <p:sp>
          <p:nvSpPr>
            <p:cNvPr id="18" name="Freeform 18"/>
            <p:cNvSpPr/>
            <p:nvPr/>
          </p:nvSpPr>
          <p:spPr>
            <a:xfrm>
              <a:off x="0" y="0"/>
              <a:ext cx="7006717" cy="2821178"/>
            </a:xfrm>
            <a:custGeom>
              <a:avLst/>
              <a:gdLst/>
              <a:ahLst/>
              <a:cxnLst/>
              <a:rect l="l" t="t" r="r" b="b"/>
              <a:pathLst>
                <a:path w="7006717" h="2821178">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56078"/>
                  </a:lnTo>
                  <a:lnTo>
                    <a:pt x="7000367" y="2656078"/>
                  </a:lnTo>
                  <a:lnTo>
                    <a:pt x="7006717" y="2656078"/>
                  </a:lnTo>
                  <a:cubicBezTo>
                    <a:pt x="7006717" y="2747264"/>
                    <a:pt x="6932549" y="2821178"/>
                    <a:pt x="6841109" y="2821178"/>
                  </a:cubicBezTo>
                  <a:lnTo>
                    <a:pt x="6841109" y="2814828"/>
                  </a:lnTo>
                  <a:lnTo>
                    <a:pt x="6841109" y="2821178"/>
                  </a:lnTo>
                  <a:lnTo>
                    <a:pt x="165608" y="2821178"/>
                  </a:lnTo>
                  <a:lnTo>
                    <a:pt x="165608" y="2814828"/>
                  </a:lnTo>
                  <a:lnTo>
                    <a:pt x="165608" y="2821178"/>
                  </a:lnTo>
                  <a:cubicBezTo>
                    <a:pt x="74168"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608" y="2808478"/>
                  </a:cubicBezTo>
                  <a:lnTo>
                    <a:pt x="6841109" y="2808478"/>
                  </a:lnTo>
                  <a:cubicBezTo>
                    <a:pt x="6925564" y="2808478"/>
                    <a:pt x="6994017" y="2740152"/>
                    <a:pt x="6994017" y="2656078"/>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D4E0EA"/>
            </a:solidFill>
          </p:spPr>
          <p:txBody>
            <a:bodyPr/>
            <a:lstStyle/>
            <a:p>
              <a:endParaRPr lang="en-US"/>
            </a:p>
          </p:txBody>
        </p:sp>
      </p:grpSp>
      <p:sp>
        <p:nvSpPr>
          <p:cNvPr id="19" name="TextBox 19"/>
          <p:cNvSpPr txBox="1"/>
          <p:nvPr/>
        </p:nvSpPr>
        <p:spPr>
          <a:xfrm>
            <a:off x="12045306" y="6472266"/>
            <a:ext cx="3544044" cy="533083"/>
          </a:xfrm>
          <a:prstGeom prst="rect">
            <a:avLst/>
          </a:prstGeom>
        </p:spPr>
        <p:txBody>
          <a:bodyPr lIns="0" tIns="0" rIns="0" bIns="0" rtlCol="0" anchor="t">
            <a:spAutoFit/>
          </a:bodyPr>
          <a:lstStyle/>
          <a:p>
            <a:pPr algn="l">
              <a:lnSpc>
                <a:spcPts val="3812"/>
              </a:lnSpc>
            </a:pPr>
            <a:r>
              <a:rPr lang="en-US" sz="3049" b="1" spc="-92">
                <a:solidFill>
                  <a:srgbClr val="1F1F1E"/>
                </a:solidFill>
                <a:latin typeface="Arial Bold"/>
                <a:ea typeface="Arial Bold"/>
                <a:cs typeface="Arial Bold"/>
                <a:sym typeface="Arial Bold"/>
              </a:rPr>
              <a:t>Tin cậy</a:t>
            </a:r>
          </a:p>
        </p:txBody>
      </p:sp>
      <p:sp>
        <p:nvSpPr>
          <p:cNvPr id="20" name="TextBox 20"/>
          <p:cNvSpPr txBox="1"/>
          <p:nvPr/>
        </p:nvSpPr>
        <p:spPr>
          <a:xfrm>
            <a:off x="12343210" y="7243019"/>
            <a:ext cx="4659362" cy="1847171"/>
          </a:xfrm>
          <a:prstGeom prst="rect">
            <a:avLst/>
          </a:prstGeom>
        </p:spPr>
        <p:txBody>
          <a:bodyPr lIns="0" tIns="0" rIns="0" bIns="0" rtlCol="0" anchor="t">
            <a:spAutoFit/>
          </a:bodyPr>
          <a:lstStyle/>
          <a:p>
            <a:pPr algn="l">
              <a:lnSpc>
                <a:spcPts val="4865"/>
              </a:lnSpc>
            </a:pPr>
            <a:r>
              <a:rPr lang="en-US" sz="2987" spc="-61">
                <a:solidFill>
                  <a:srgbClr val="1F1F1E"/>
                </a:solidFill>
                <a:latin typeface="Arial"/>
                <a:ea typeface="Arial"/>
                <a:cs typeface="Arial"/>
                <a:sym typeface="Arial"/>
              </a:rPr>
              <a:t>Độ tin cậy cao, đảm bảo sự ổn định và chính xác của hệ thống.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1F1F1E"/>
            </a:solidFill>
            <a:prstDash val="solid"/>
            <a:headEnd type="none" w="sm" len="sm"/>
            <a:tailEnd type="none" w="sm" len="sm"/>
          </a:ln>
        </p:spPr>
        <p:txBody>
          <a:bodyPr/>
          <a:lstStyle/>
          <a:p>
            <a:endParaRPr lang="en-US"/>
          </a:p>
        </p:txBody>
      </p:sp>
      <p:sp>
        <p:nvSpPr>
          <p:cNvPr id="3" name="AutoShape 3"/>
          <p:cNvSpPr/>
          <p:nvPr/>
        </p:nvSpPr>
        <p:spPr>
          <a:xfrm rot="8776574">
            <a:off x="10406482" y="7904560"/>
            <a:ext cx="8608174" cy="0"/>
          </a:xfrm>
          <a:prstGeom prst="line">
            <a:avLst/>
          </a:prstGeom>
          <a:ln w="9525" cap="rnd">
            <a:solidFill>
              <a:srgbClr val="1F1F1E"/>
            </a:solidFill>
            <a:prstDash val="solid"/>
            <a:headEnd type="none" w="sm" len="sm"/>
            <a:tailEnd type="none" w="sm" len="sm"/>
          </a:ln>
        </p:spPr>
        <p:txBody>
          <a:bodyPr/>
          <a:lstStyle/>
          <a:p>
            <a:endParaRPr lang="en-US"/>
          </a:p>
        </p:txBody>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1F1F1E">
                <a:alpha val="35686"/>
              </a:srgbClr>
            </a:solidFill>
          </p:spPr>
          <p:txBody>
            <a:bodyPr/>
            <a:lstStyle/>
            <a:p>
              <a:endParaRPr lang="en-US"/>
            </a:p>
          </p:txBody>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1F1F1E">
                <a:alpha val="19608"/>
              </a:srgbClr>
            </a:solidFill>
          </p:spPr>
          <p:txBody>
            <a:bodyPr/>
            <a:lstStyle/>
            <a:p>
              <a:endParaRPr lang="en-US"/>
            </a:p>
          </p:txBody>
        </p:sp>
      </p:grpSp>
      <p:grpSp>
        <p:nvGrpSpPr>
          <p:cNvPr id="8" name="Group 8"/>
          <p:cNvGrpSpPr/>
          <p:nvPr/>
        </p:nvGrpSpPr>
        <p:grpSpPr>
          <a:xfrm>
            <a:off x="13398499" y="4572000"/>
            <a:ext cx="4889500"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3D6CC2">
                <a:alpha val="65882"/>
              </a:srgbClr>
            </a:solidFill>
          </p:spPr>
          <p:txBody>
            <a:bodyPr/>
            <a:lstStyle/>
            <a:p>
              <a:endParaRPr lang="en-US"/>
            </a:p>
          </p:txBody>
        </p:sp>
      </p:grpSp>
      <p:grpSp>
        <p:nvGrpSpPr>
          <p:cNvPr id="10" name="Group 10"/>
          <p:cNvGrpSpPr/>
          <p:nvPr/>
        </p:nvGrpSpPr>
        <p:grpSpPr>
          <a:xfrm>
            <a:off x="14001750" y="-12700"/>
            <a:ext cx="4281489" cy="10299700"/>
            <a:chOff x="0" y="0"/>
            <a:chExt cx="5708652" cy="13732933"/>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3D6CC2">
                <a:alpha val="49804"/>
              </a:srgbClr>
            </a:solidFill>
          </p:spPr>
          <p:txBody>
            <a:bodyPr/>
            <a:lstStyle/>
            <a:p>
              <a:endParaRPr lang="en-US"/>
            </a:p>
          </p:txBody>
        </p:sp>
      </p:grpSp>
      <p:grpSp>
        <p:nvGrpSpPr>
          <p:cNvPr id="12" name="Group 12"/>
          <p:cNvGrpSpPr/>
          <p:nvPr/>
        </p:nvGrpSpPr>
        <p:grpSpPr>
          <a:xfrm>
            <a:off x="16348095" y="-12700"/>
            <a:ext cx="1935141" cy="10299700"/>
            <a:chOff x="0" y="0"/>
            <a:chExt cx="2580188" cy="13732933"/>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D4E0EA">
                <a:alpha val="69804"/>
              </a:srgbClr>
            </a:solidFill>
          </p:spPr>
          <p:txBody>
            <a:bodyPr/>
            <a:lstStyle/>
            <a:p>
              <a:endParaRPr lang="en-US"/>
            </a:p>
          </p:txBody>
        </p:sp>
      </p:grpSp>
      <p:grpSp>
        <p:nvGrpSpPr>
          <p:cNvPr id="14" name="Group 14"/>
          <p:cNvGrpSpPr/>
          <p:nvPr/>
        </p:nvGrpSpPr>
        <p:grpSpPr>
          <a:xfrm>
            <a:off x="16408498" y="-12700"/>
            <a:ext cx="1874737" cy="10299700"/>
            <a:chOff x="0" y="0"/>
            <a:chExt cx="2499650" cy="13732933"/>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1F1F1E">
                <a:alpha val="80000"/>
              </a:srgbClr>
            </a:solidFill>
          </p:spPr>
          <p:txBody>
            <a:bodyPr/>
            <a:lstStyle/>
            <a:p>
              <a:endParaRPr lang="en-US"/>
            </a:p>
          </p:txBody>
        </p:sp>
      </p:grpSp>
      <p:grpSp>
        <p:nvGrpSpPr>
          <p:cNvPr id="16" name="Group 16"/>
          <p:cNvGrpSpPr/>
          <p:nvPr/>
        </p:nvGrpSpPr>
        <p:grpSpPr>
          <a:xfrm>
            <a:off x="15557499" y="5384801"/>
            <a:ext cx="2725738" cy="4902199"/>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3D6CC2">
                <a:alpha val="65882"/>
              </a:srgbClr>
            </a:solidFill>
          </p:spPr>
          <p:txBody>
            <a:bodyPr/>
            <a:lstStyle/>
            <a:p>
              <a:endParaRPr lang="en-US"/>
            </a:p>
          </p:txBody>
        </p:sp>
      </p:grpSp>
      <p:grpSp>
        <p:nvGrpSpPr>
          <p:cNvPr id="18" name="Group 18"/>
          <p:cNvGrpSpPr/>
          <p:nvPr/>
        </p:nvGrpSpPr>
        <p:grpSpPr>
          <a:xfrm>
            <a:off x="0" y="7555830"/>
            <a:ext cx="673099"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1F1F1E">
                <a:alpha val="69804"/>
              </a:srgbClr>
            </a:solidFill>
          </p:spPr>
          <p:txBody>
            <a:bodyPr/>
            <a:lstStyle/>
            <a:p>
              <a:endParaRPr lang="en-US"/>
            </a:p>
          </p:txBody>
        </p:sp>
      </p:grpSp>
      <p:sp>
        <p:nvSpPr>
          <p:cNvPr id="20" name="Freeform 20" descr="preencoded.png"/>
          <p:cNvSpPr/>
          <p:nvPr/>
        </p:nvSpPr>
        <p:spPr>
          <a:xfrm>
            <a:off x="11425236" y="-200578"/>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21" name="TextBox 21"/>
          <p:cNvSpPr txBox="1"/>
          <p:nvPr/>
        </p:nvSpPr>
        <p:spPr>
          <a:xfrm>
            <a:off x="3457127" y="885825"/>
            <a:ext cx="7088237" cy="1059041"/>
          </a:xfrm>
          <a:prstGeom prst="rect">
            <a:avLst/>
          </a:prstGeom>
        </p:spPr>
        <p:txBody>
          <a:bodyPr lIns="0" tIns="0" rIns="0" bIns="0" rtlCol="0" anchor="t">
            <a:spAutoFit/>
          </a:bodyPr>
          <a:lstStyle/>
          <a:p>
            <a:pPr algn="l">
              <a:lnSpc>
                <a:spcPts val="7561"/>
              </a:lnSpc>
            </a:pPr>
            <a:r>
              <a:rPr lang="en-US" sz="6062" b="1" spc="-182">
                <a:solidFill>
                  <a:srgbClr val="1F1F1E"/>
                </a:solidFill>
                <a:latin typeface="Arial Bold"/>
                <a:ea typeface="Arial Bold"/>
                <a:cs typeface="Arial Bold"/>
                <a:sym typeface="Arial Bold"/>
              </a:rPr>
              <a:t>Công nghệ</a:t>
            </a:r>
          </a:p>
        </p:txBody>
      </p:sp>
      <p:sp>
        <p:nvSpPr>
          <p:cNvPr id="22" name="TextBox 22"/>
          <p:cNvSpPr txBox="1"/>
          <p:nvPr/>
        </p:nvSpPr>
        <p:spPr>
          <a:xfrm>
            <a:off x="13624504" y="3482194"/>
            <a:ext cx="3659684" cy="757239"/>
          </a:xfrm>
          <a:prstGeom prst="rect">
            <a:avLst/>
          </a:prstGeom>
        </p:spPr>
        <p:txBody>
          <a:bodyPr lIns="0" tIns="0" rIns="0" bIns="0" rtlCol="0" anchor="t">
            <a:spAutoFit/>
          </a:bodyPr>
          <a:lstStyle/>
          <a:p>
            <a:pPr algn="l">
              <a:lnSpc>
                <a:spcPts val="5842"/>
              </a:lnSpc>
            </a:pPr>
            <a:r>
              <a:rPr lang="en-US" sz="3587" spc="-73">
                <a:solidFill>
                  <a:srgbClr val="1F1F1E"/>
                </a:solidFill>
                <a:latin typeface="Arial"/>
                <a:ea typeface="Arial"/>
                <a:cs typeface="Arial"/>
                <a:sym typeface="Arial"/>
              </a:rPr>
              <a:t>.NET</a:t>
            </a:r>
          </a:p>
        </p:txBody>
      </p:sp>
      <p:grpSp>
        <p:nvGrpSpPr>
          <p:cNvPr id="23" name="Group 23"/>
          <p:cNvGrpSpPr/>
          <p:nvPr/>
        </p:nvGrpSpPr>
        <p:grpSpPr>
          <a:xfrm>
            <a:off x="1295979" y="2283212"/>
            <a:ext cx="9136809" cy="7354279"/>
            <a:chOff x="0" y="0"/>
            <a:chExt cx="2406402" cy="1936930"/>
          </a:xfrm>
        </p:grpSpPr>
        <p:sp>
          <p:nvSpPr>
            <p:cNvPr id="24" name="Freeform 24"/>
            <p:cNvSpPr/>
            <p:nvPr/>
          </p:nvSpPr>
          <p:spPr>
            <a:xfrm>
              <a:off x="0" y="0"/>
              <a:ext cx="2406402" cy="1936930"/>
            </a:xfrm>
            <a:custGeom>
              <a:avLst/>
              <a:gdLst/>
              <a:ahLst/>
              <a:cxnLst/>
              <a:rect l="l" t="t" r="r" b="b"/>
              <a:pathLst>
                <a:path w="2406402" h="1936930">
                  <a:moveTo>
                    <a:pt x="0" y="0"/>
                  </a:moveTo>
                  <a:lnTo>
                    <a:pt x="2406402" y="0"/>
                  </a:lnTo>
                  <a:lnTo>
                    <a:pt x="2406402" y="1936930"/>
                  </a:lnTo>
                  <a:lnTo>
                    <a:pt x="0" y="1936930"/>
                  </a:lnTo>
                  <a:close/>
                </a:path>
              </a:pathLst>
            </a:custGeom>
            <a:solidFill>
              <a:srgbClr val="E1EDFC"/>
            </a:solidFill>
          </p:spPr>
          <p:txBody>
            <a:bodyPr/>
            <a:lstStyle/>
            <a:p>
              <a:endParaRPr lang="en-US"/>
            </a:p>
          </p:txBody>
        </p:sp>
        <p:sp>
          <p:nvSpPr>
            <p:cNvPr id="25" name="TextBox 25"/>
            <p:cNvSpPr txBox="1"/>
            <p:nvPr/>
          </p:nvSpPr>
          <p:spPr>
            <a:xfrm>
              <a:off x="0" y="-85725"/>
              <a:ext cx="2406402" cy="2022655"/>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813022" y="3002825"/>
            <a:ext cx="647402" cy="647402"/>
            <a:chOff x="0" y="0"/>
            <a:chExt cx="863203" cy="863203"/>
          </a:xfrm>
        </p:grpSpPr>
        <p:sp>
          <p:nvSpPr>
            <p:cNvPr id="27" name="Freeform 27"/>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6CC2"/>
            </a:solidFill>
          </p:spPr>
          <p:txBody>
            <a:bodyPr/>
            <a:lstStyle/>
            <a:p>
              <a:endParaRPr lang="en-US"/>
            </a:p>
          </p:txBody>
        </p:sp>
        <p:sp>
          <p:nvSpPr>
            <p:cNvPr id="28" name="Freeform 28"/>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29" name="TextBox 29"/>
          <p:cNvSpPr txBox="1"/>
          <p:nvPr/>
        </p:nvSpPr>
        <p:spPr>
          <a:xfrm>
            <a:off x="1977924" y="3027640"/>
            <a:ext cx="170706" cy="719772"/>
          </a:xfrm>
          <a:prstGeom prst="rect">
            <a:avLst/>
          </a:prstGeom>
        </p:spPr>
        <p:txBody>
          <a:bodyPr lIns="0" tIns="0" rIns="0" bIns="0" rtlCol="0" anchor="t">
            <a:spAutoFit/>
          </a:bodyPr>
          <a:lstStyle/>
          <a:p>
            <a:pPr algn="ctr">
              <a:lnSpc>
                <a:spcPts val="4712"/>
              </a:lnSpc>
            </a:pPr>
            <a:r>
              <a:rPr lang="en-US" sz="4712" b="1" spc="-142">
                <a:solidFill>
                  <a:srgbClr val="1F1F1E"/>
                </a:solidFill>
                <a:latin typeface="Arial Bold"/>
                <a:ea typeface="Arial Bold"/>
                <a:cs typeface="Arial Bold"/>
                <a:sym typeface="Arial Bold"/>
              </a:rPr>
              <a:t>1</a:t>
            </a:r>
          </a:p>
        </p:txBody>
      </p:sp>
      <p:sp>
        <p:nvSpPr>
          <p:cNvPr id="30" name="TextBox 30"/>
          <p:cNvSpPr txBox="1"/>
          <p:nvPr/>
        </p:nvSpPr>
        <p:spPr>
          <a:xfrm>
            <a:off x="2739180" y="2941915"/>
            <a:ext cx="5744985" cy="726123"/>
          </a:xfrm>
          <a:prstGeom prst="rect">
            <a:avLst/>
          </a:prstGeom>
        </p:spPr>
        <p:txBody>
          <a:bodyPr lIns="0" tIns="0" rIns="0" bIns="0" rtlCol="0" anchor="t">
            <a:spAutoFit/>
          </a:bodyPr>
          <a:lstStyle/>
          <a:p>
            <a:pPr algn="l">
              <a:lnSpc>
                <a:spcPts val="5187"/>
              </a:lnSpc>
            </a:pPr>
            <a:r>
              <a:rPr lang="en-US" sz="4149" b="1" spc="-126">
                <a:solidFill>
                  <a:srgbClr val="1F1F1E"/>
                </a:solidFill>
                <a:latin typeface="Arial Bold"/>
                <a:ea typeface="Arial Bold"/>
                <a:cs typeface="Arial Bold"/>
                <a:sym typeface="Arial Bold"/>
              </a:rPr>
              <a:t>Ngôn ngữ lập trình</a:t>
            </a:r>
          </a:p>
        </p:txBody>
      </p:sp>
      <p:sp>
        <p:nvSpPr>
          <p:cNvPr id="31" name="TextBox 31"/>
          <p:cNvSpPr txBox="1"/>
          <p:nvPr/>
        </p:nvSpPr>
        <p:spPr>
          <a:xfrm>
            <a:off x="2847005" y="3536250"/>
            <a:ext cx="3659684" cy="757239"/>
          </a:xfrm>
          <a:prstGeom prst="rect">
            <a:avLst/>
          </a:prstGeom>
        </p:spPr>
        <p:txBody>
          <a:bodyPr lIns="0" tIns="0" rIns="0" bIns="0" rtlCol="0" anchor="t">
            <a:spAutoFit/>
          </a:bodyPr>
          <a:lstStyle/>
          <a:p>
            <a:pPr algn="l">
              <a:lnSpc>
                <a:spcPts val="5842"/>
              </a:lnSpc>
            </a:pPr>
            <a:r>
              <a:rPr lang="en-US" sz="3587" spc="-73">
                <a:solidFill>
                  <a:srgbClr val="1F1F1E"/>
                </a:solidFill>
                <a:latin typeface="Arial"/>
                <a:ea typeface="Arial"/>
                <a:cs typeface="Arial"/>
                <a:sym typeface="Arial"/>
              </a:rPr>
              <a:t>.NET</a:t>
            </a:r>
          </a:p>
        </p:txBody>
      </p:sp>
      <p:grpSp>
        <p:nvGrpSpPr>
          <p:cNvPr id="32" name="Group 32"/>
          <p:cNvGrpSpPr/>
          <p:nvPr/>
        </p:nvGrpSpPr>
        <p:grpSpPr>
          <a:xfrm>
            <a:off x="1813022" y="4839915"/>
            <a:ext cx="647403" cy="647402"/>
            <a:chOff x="0" y="0"/>
            <a:chExt cx="863203" cy="863203"/>
          </a:xfrm>
        </p:grpSpPr>
        <p:sp>
          <p:nvSpPr>
            <p:cNvPr id="33" name="Freeform 3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6CC2"/>
            </a:solidFill>
          </p:spPr>
          <p:txBody>
            <a:bodyPr/>
            <a:lstStyle/>
            <a:p>
              <a:endParaRPr lang="en-US"/>
            </a:p>
          </p:txBody>
        </p:sp>
        <p:sp>
          <p:nvSpPr>
            <p:cNvPr id="34" name="Freeform 3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35" name="TextBox 35"/>
          <p:cNvSpPr txBox="1"/>
          <p:nvPr/>
        </p:nvSpPr>
        <p:spPr>
          <a:xfrm>
            <a:off x="2009177" y="4941415"/>
            <a:ext cx="255091" cy="719772"/>
          </a:xfrm>
          <a:prstGeom prst="rect">
            <a:avLst/>
          </a:prstGeom>
        </p:spPr>
        <p:txBody>
          <a:bodyPr lIns="0" tIns="0" rIns="0" bIns="0" rtlCol="0" anchor="t">
            <a:spAutoFit/>
          </a:bodyPr>
          <a:lstStyle/>
          <a:p>
            <a:pPr algn="ctr">
              <a:lnSpc>
                <a:spcPts val="4712"/>
              </a:lnSpc>
            </a:pPr>
            <a:r>
              <a:rPr lang="en-US" sz="4712" b="1" spc="-142">
                <a:solidFill>
                  <a:srgbClr val="1F1F1E"/>
                </a:solidFill>
                <a:latin typeface="Arial Bold"/>
                <a:ea typeface="Arial Bold"/>
                <a:cs typeface="Arial Bold"/>
                <a:sym typeface="Arial Bold"/>
              </a:rPr>
              <a:t>2</a:t>
            </a:r>
          </a:p>
        </p:txBody>
      </p:sp>
      <p:sp>
        <p:nvSpPr>
          <p:cNvPr id="36" name="TextBox 36"/>
          <p:cNvSpPr txBox="1"/>
          <p:nvPr/>
        </p:nvSpPr>
        <p:spPr>
          <a:xfrm>
            <a:off x="2739180" y="4901728"/>
            <a:ext cx="5428878" cy="726123"/>
          </a:xfrm>
          <a:prstGeom prst="rect">
            <a:avLst/>
          </a:prstGeom>
        </p:spPr>
        <p:txBody>
          <a:bodyPr lIns="0" tIns="0" rIns="0" bIns="0" rtlCol="0" anchor="t">
            <a:spAutoFit/>
          </a:bodyPr>
          <a:lstStyle/>
          <a:p>
            <a:pPr algn="l">
              <a:lnSpc>
                <a:spcPts val="5187"/>
              </a:lnSpc>
            </a:pPr>
            <a:r>
              <a:rPr lang="en-US" sz="4149" b="1" spc="-126">
                <a:solidFill>
                  <a:srgbClr val="1F1F1E"/>
                </a:solidFill>
                <a:latin typeface="Arial Bold"/>
                <a:ea typeface="Arial Bold"/>
                <a:cs typeface="Arial Bold"/>
                <a:sym typeface="Arial Bold"/>
              </a:rPr>
              <a:t>Công cụ lập trình</a:t>
            </a:r>
          </a:p>
        </p:txBody>
      </p:sp>
      <p:sp>
        <p:nvSpPr>
          <p:cNvPr id="37" name="TextBox 37"/>
          <p:cNvSpPr txBox="1"/>
          <p:nvPr/>
        </p:nvSpPr>
        <p:spPr>
          <a:xfrm>
            <a:off x="2847005" y="5526250"/>
            <a:ext cx="3659684" cy="757239"/>
          </a:xfrm>
          <a:prstGeom prst="rect">
            <a:avLst/>
          </a:prstGeom>
        </p:spPr>
        <p:txBody>
          <a:bodyPr lIns="0" tIns="0" rIns="0" bIns="0" rtlCol="0" anchor="t">
            <a:spAutoFit/>
          </a:bodyPr>
          <a:lstStyle/>
          <a:p>
            <a:pPr algn="l">
              <a:lnSpc>
                <a:spcPts val="5842"/>
              </a:lnSpc>
            </a:pPr>
            <a:r>
              <a:rPr lang="en-US" sz="3587" spc="-73">
                <a:solidFill>
                  <a:srgbClr val="1F1F1E"/>
                </a:solidFill>
                <a:latin typeface="Arial"/>
                <a:ea typeface="Arial"/>
                <a:cs typeface="Arial"/>
                <a:sym typeface="Arial"/>
              </a:rPr>
              <a:t>Visual Studio</a:t>
            </a:r>
          </a:p>
        </p:txBody>
      </p:sp>
      <p:grpSp>
        <p:nvGrpSpPr>
          <p:cNvPr id="38" name="Group 38"/>
          <p:cNvGrpSpPr/>
          <p:nvPr/>
        </p:nvGrpSpPr>
        <p:grpSpPr>
          <a:xfrm>
            <a:off x="1813022" y="6744340"/>
            <a:ext cx="647402" cy="647402"/>
            <a:chOff x="0" y="0"/>
            <a:chExt cx="863203" cy="863203"/>
          </a:xfrm>
        </p:grpSpPr>
        <p:sp>
          <p:nvSpPr>
            <p:cNvPr id="39" name="Freeform 3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6CC2"/>
            </a:solidFill>
          </p:spPr>
          <p:txBody>
            <a:bodyPr/>
            <a:lstStyle/>
            <a:p>
              <a:endParaRPr lang="en-US"/>
            </a:p>
          </p:txBody>
        </p:sp>
        <p:sp>
          <p:nvSpPr>
            <p:cNvPr id="40" name="Freeform 4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4E0EA"/>
            </a:solidFill>
          </p:spPr>
          <p:txBody>
            <a:bodyPr/>
            <a:lstStyle/>
            <a:p>
              <a:endParaRPr lang="en-US"/>
            </a:p>
          </p:txBody>
        </p:sp>
      </p:grpSp>
      <p:sp>
        <p:nvSpPr>
          <p:cNvPr id="41" name="TextBox 41"/>
          <p:cNvSpPr txBox="1"/>
          <p:nvPr/>
        </p:nvSpPr>
        <p:spPr>
          <a:xfrm>
            <a:off x="2005755" y="6845840"/>
            <a:ext cx="261789" cy="719772"/>
          </a:xfrm>
          <a:prstGeom prst="rect">
            <a:avLst/>
          </a:prstGeom>
        </p:spPr>
        <p:txBody>
          <a:bodyPr lIns="0" tIns="0" rIns="0" bIns="0" rtlCol="0" anchor="t">
            <a:spAutoFit/>
          </a:bodyPr>
          <a:lstStyle/>
          <a:p>
            <a:pPr algn="ctr">
              <a:lnSpc>
                <a:spcPts val="4712"/>
              </a:lnSpc>
            </a:pPr>
            <a:r>
              <a:rPr lang="en-US" sz="4712" b="1" spc="-142">
                <a:solidFill>
                  <a:srgbClr val="1F1F1E"/>
                </a:solidFill>
                <a:latin typeface="Arial Bold"/>
                <a:ea typeface="Arial Bold"/>
                <a:cs typeface="Arial Bold"/>
                <a:sym typeface="Arial Bold"/>
              </a:rPr>
              <a:t>3</a:t>
            </a:r>
          </a:p>
        </p:txBody>
      </p:sp>
      <p:sp>
        <p:nvSpPr>
          <p:cNvPr id="42" name="TextBox 42"/>
          <p:cNvSpPr txBox="1"/>
          <p:nvPr/>
        </p:nvSpPr>
        <p:spPr>
          <a:xfrm>
            <a:off x="2739180" y="6653852"/>
            <a:ext cx="6728936" cy="726123"/>
          </a:xfrm>
          <a:prstGeom prst="rect">
            <a:avLst/>
          </a:prstGeom>
        </p:spPr>
        <p:txBody>
          <a:bodyPr lIns="0" tIns="0" rIns="0" bIns="0" rtlCol="0" anchor="t">
            <a:spAutoFit/>
          </a:bodyPr>
          <a:lstStyle/>
          <a:p>
            <a:pPr algn="l">
              <a:lnSpc>
                <a:spcPts val="5187"/>
              </a:lnSpc>
            </a:pPr>
            <a:r>
              <a:rPr lang="en-US" sz="4149" b="1" spc="-126">
                <a:solidFill>
                  <a:srgbClr val="1F1F1E"/>
                </a:solidFill>
                <a:latin typeface="Arial Bold"/>
                <a:ea typeface="Arial Bold"/>
                <a:cs typeface="Arial Bold"/>
                <a:sym typeface="Arial Bold"/>
              </a:rPr>
              <a:t>Hệ quản trị cơ sở dữ liệu</a:t>
            </a:r>
          </a:p>
        </p:txBody>
      </p:sp>
      <p:sp>
        <p:nvSpPr>
          <p:cNvPr id="43" name="TextBox 43"/>
          <p:cNvSpPr txBox="1"/>
          <p:nvPr/>
        </p:nvSpPr>
        <p:spPr>
          <a:xfrm>
            <a:off x="2739180" y="7387525"/>
            <a:ext cx="8524131" cy="757239"/>
          </a:xfrm>
          <a:prstGeom prst="rect">
            <a:avLst/>
          </a:prstGeom>
        </p:spPr>
        <p:txBody>
          <a:bodyPr lIns="0" tIns="0" rIns="0" bIns="0" rtlCol="0" anchor="t">
            <a:spAutoFit/>
          </a:bodyPr>
          <a:lstStyle/>
          <a:p>
            <a:pPr algn="l">
              <a:lnSpc>
                <a:spcPts val="5842"/>
              </a:lnSpc>
            </a:pPr>
            <a:r>
              <a:rPr lang="en-US" sz="3587" spc="-73">
                <a:solidFill>
                  <a:srgbClr val="1F1F1E"/>
                </a:solidFill>
                <a:latin typeface="Arial"/>
                <a:ea typeface="Arial"/>
                <a:cs typeface="Arial"/>
                <a:sym typeface="Arial"/>
              </a:rPr>
              <a:t>SQL Server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AutoShape 3"/>
          <p:cNvSpPr/>
          <p:nvPr/>
        </p:nvSpPr>
        <p:spPr>
          <a:xfrm rot="4791364">
            <a:off x="9738483" y="5143500"/>
            <a:ext cx="10464869" cy="0"/>
          </a:xfrm>
          <a:prstGeom prst="line">
            <a:avLst/>
          </a:prstGeom>
          <a:ln w="9525" cap="rnd">
            <a:solidFill>
              <a:srgbClr val="D4E0EA"/>
            </a:solidFill>
            <a:prstDash val="solid"/>
            <a:headEnd type="none" w="sm" len="sm"/>
            <a:tailEnd type="none" w="sm" len="sm"/>
          </a:ln>
        </p:spPr>
        <p:txBody>
          <a:bodyPr/>
          <a:lstStyle/>
          <a:p>
            <a:endParaRPr lang="en-US"/>
          </a:p>
        </p:txBody>
      </p:sp>
      <p:sp>
        <p:nvSpPr>
          <p:cNvPr id="4" name="AutoShape 4"/>
          <p:cNvSpPr/>
          <p:nvPr/>
        </p:nvSpPr>
        <p:spPr>
          <a:xfrm rot="8776574">
            <a:off x="10406482" y="7904560"/>
            <a:ext cx="8608174" cy="0"/>
          </a:xfrm>
          <a:prstGeom prst="line">
            <a:avLst/>
          </a:prstGeom>
          <a:ln w="9525" cap="rnd">
            <a:solidFill>
              <a:srgbClr val="D4E0EA"/>
            </a:solidFill>
            <a:prstDash val="solid"/>
            <a:headEnd type="none" w="sm" len="sm"/>
            <a:tailEnd type="none" w="sm" len="sm"/>
          </a:ln>
        </p:spPr>
        <p:txBody>
          <a:bodyPr/>
          <a:lstStyle/>
          <a:p>
            <a:endParaRPr lang="en-US"/>
          </a:p>
        </p:txBody>
      </p:sp>
      <p:grpSp>
        <p:nvGrpSpPr>
          <p:cNvPr id="5" name="Group 5"/>
          <p:cNvGrpSpPr/>
          <p:nvPr/>
        </p:nvGrpSpPr>
        <p:grpSpPr>
          <a:xfrm>
            <a:off x="13772214" y="-12700"/>
            <a:ext cx="4511023" cy="10299700"/>
            <a:chOff x="0" y="0"/>
            <a:chExt cx="6014698" cy="13732933"/>
          </a:xfrm>
        </p:grpSpPr>
        <p:sp>
          <p:nvSpPr>
            <p:cNvPr id="6" name="Freeform 6"/>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D4E0EA">
                <a:alpha val="35686"/>
              </a:srgbClr>
            </a:solidFill>
          </p:spPr>
          <p:txBody>
            <a:bodyPr/>
            <a:lstStyle/>
            <a:p>
              <a:endParaRPr lang="en-US"/>
            </a:p>
          </p:txBody>
        </p:sp>
      </p:grpSp>
      <p:grpSp>
        <p:nvGrpSpPr>
          <p:cNvPr id="7" name="Group 7"/>
          <p:cNvGrpSpPr/>
          <p:nvPr/>
        </p:nvGrpSpPr>
        <p:grpSpPr>
          <a:xfrm>
            <a:off x="14405163" y="-12700"/>
            <a:ext cx="3882837" cy="10299700"/>
            <a:chOff x="0" y="0"/>
            <a:chExt cx="5177116" cy="13732933"/>
          </a:xfrm>
        </p:grpSpPr>
        <p:sp>
          <p:nvSpPr>
            <p:cNvPr id="8" name="Freeform 8"/>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D4E0EA">
                <a:alpha val="19608"/>
              </a:srgbClr>
            </a:solidFill>
          </p:spPr>
          <p:txBody>
            <a:bodyPr/>
            <a:lstStyle/>
            <a:p>
              <a:endParaRPr lang="en-US"/>
            </a:p>
          </p:txBody>
        </p:sp>
      </p:grpSp>
      <p:grpSp>
        <p:nvGrpSpPr>
          <p:cNvPr id="9" name="Group 9"/>
          <p:cNvGrpSpPr/>
          <p:nvPr/>
        </p:nvGrpSpPr>
        <p:grpSpPr>
          <a:xfrm>
            <a:off x="13398499" y="4572000"/>
            <a:ext cx="4889500" cy="5715000"/>
            <a:chOff x="0" y="0"/>
            <a:chExt cx="6519334" cy="7620000"/>
          </a:xfrm>
        </p:grpSpPr>
        <p:sp>
          <p:nvSpPr>
            <p:cNvPr id="10" name="Freeform 10"/>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9FBDD3">
                <a:alpha val="65882"/>
              </a:srgbClr>
            </a:solidFill>
          </p:spPr>
          <p:txBody>
            <a:bodyPr/>
            <a:lstStyle/>
            <a:p>
              <a:endParaRPr lang="en-US"/>
            </a:p>
          </p:txBody>
        </p:sp>
      </p:grpSp>
      <p:grpSp>
        <p:nvGrpSpPr>
          <p:cNvPr id="11" name="Group 11"/>
          <p:cNvGrpSpPr/>
          <p:nvPr/>
        </p:nvGrpSpPr>
        <p:grpSpPr>
          <a:xfrm>
            <a:off x="14001750" y="-12700"/>
            <a:ext cx="4281489" cy="10299700"/>
            <a:chOff x="0" y="0"/>
            <a:chExt cx="5708652" cy="13732933"/>
          </a:xfrm>
        </p:grpSpPr>
        <p:sp>
          <p:nvSpPr>
            <p:cNvPr id="12" name="Freeform 12"/>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9FBDD3">
                <a:alpha val="49804"/>
              </a:srgbClr>
            </a:solidFill>
          </p:spPr>
          <p:txBody>
            <a:bodyPr/>
            <a:lstStyle/>
            <a:p>
              <a:endParaRPr lang="en-US"/>
            </a:p>
          </p:txBody>
        </p:sp>
      </p:grpSp>
      <p:grpSp>
        <p:nvGrpSpPr>
          <p:cNvPr id="13" name="Group 13"/>
          <p:cNvGrpSpPr/>
          <p:nvPr/>
        </p:nvGrpSpPr>
        <p:grpSpPr>
          <a:xfrm>
            <a:off x="16348095" y="-12700"/>
            <a:ext cx="1935141" cy="10299700"/>
            <a:chOff x="0" y="0"/>
            <a:chExt cx="2580188" cy="13732933"/>
          </a:xfrm>
        </p:grpSpPr>
        <p:sp>
          <p:nvSpPr>
            <p:cNvPr id="14" name="Freeform 14"/>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7A8E9F">
                <a:alpha val="69804"/>
              </a:srgbClr>
            </a:solidFill>
          </p:spPr>
          <p:txBody>
            <a:bodyPr/>
            <a:lstStyle/>
            <a:p>
              <a:endParaRPr lang="en-US"/>
            </a:p>
          </p:txBody>
        </p:sp>
      </p:grpSp>
      <p:grpSp>
        <p:nvGrpSpPr>
          <p:cNvPr id="15" name="Group 15"/>
          <p:cNvGrpSpPr/>
          <p:nvPr/>
        </p:nvGrpSpPr>
        <p:grpSpPr>
          <a:xfrm>
            <a:off x="16408498" y="-12700"/>
            <a:ext cx="1874737" cy="10299700"/>
            <a:chOff x="0" y="0"/>
            <a:chExt cx="2499650" cy="13732933"/>
          </a:xfrm>
        </p:grpSpPr>
        <p:sp>
          <p:nvSpPr>
            <p:cNvPr id="16" name="Freeform 16"/>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D4E0EA">
                <a:alpha val="80000"/>
              </a:srgbClr>
            </a:solidFill>
          </p:spPr>
          <p:txBody>
            <a:bodyPr/>
            <a:lstStyle/>
            <a:p>
              <a:endParaRPr lang="en-US"/>
            </a:p>
          </p:txBody>
        </p:sp>
      </p:grpSp>
      <p:grpSp>
        <p:nvGrpSpPr>
          <p:cNvPr id="17" name="Group 17"/>
          <p:cNvGrpSpPr/>
          <p:nvPr/>
        </p:nvGrpSpPr>
        <p:grpSpPr>
          <a:xfrm>
            <a:off x="15557499" y="5384801"/>
            <a:ext cx="2725738" cy="4902199"/>
            <a:chOff x="0" y="0"/>
            <a:chExt cx="3634318" cy="6536266"/>
          </a:xfrm>
        </p:grpSpPr>
        <p:sp>
          <p:nvSpPr>
            <p:cNvPr id="18" name="Freeform 18"/>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9FBDD3">
                <a:alpha val="65882"/>
              </a:srgbClr>
            </a:solidFill>
          </p:spPr>
          <p:txBody>
            <a:bodyPr/>
            <a:lstStyle/>
            <a:p>
              <a:endParaRPr lang="en-US"/>
            </a:p>
          </p:txBody>
        </p:sp>
      </p:grpSp>
      <p:grpSp>
        <p:nvGrpSpPr>
          <p:cNvPr id="19" name="Group 19"/>
          <p:cNvGrpSpPr/>
          <p:nvPr/>
        </p:nvGrpSpPr>
        <p:grpSpPr>
          <a:xfrm>
            <a:off x="0" y="6019800"/>
            <a:ext cx="673099" cy="4267200"/>
            <a:chOff x="0" y="0"/>
            <a:chExt cx="897466" cy="5689600"/>
          </a:xfrm>
        </p:grpSpPr>
        <p:sp>
          <p:nvSpPr>
            <p:cNvPr id="20" name="Freeform 20"/>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D4E0EA">
                <a:alpha val="69804"/>
              </a:srgbClr>
            </a:solidFill>
          </p:spPr>
          <p:txBody>
            <a:bodyPr/>
            <a:lstStyle/>
            <a:p>
              <a:endParaRPr lang="en-US"/>
            </a:p>
          </p:txBody>
        </p:sp>
      </p:grpSp>
      <p:sp>
        <p:nvSpPr>
          <p:cNvPr id="21" name="Freeform 21"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7850237" y="2644676"/>
            <a:ext cx="7790706"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Bảo mật và Trách nhiệm</a:t>
            </a:r>
          </a:p>
        </p:txBody>
      </p:sp>
      <p:sp>
        <p:nvSpPr>
          <p:cNvPr id="23" name="Freeform 23" descr="preencoded.png"/>
          <p:cNvSpPr/>
          <p:nvPr/>
        </p:nvSpPr>
        <p:spPr>
          <a:xfrm>
            <a:off x="7850237" y="4089201"/>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7850237" y="4995714"/>
            <a:ext cx="3544044" cy="606743"/>
          </a:xfrm>
          <a:prstGeom prst="rect">
            <a:avLst/>
          </a:prstGeom>
        </p:spPr>
        <p:txBody>
          <a:bodyPr lIns="0" tIns="0" rIns="0" bIns="0" rtlCol="0" anchor="t">
            <a:spAutoFit/>
          </a:bodyPr>
          <a:lstStyle/>
          <a:p>
            <a:pPr algn="l">
              <a:lnSpc>
                <a:spcPts val="4312"/>
              </a:lnSpc>
            </a:pPr>
            <a:r>
              <a:rPr lang="en-US" sz="3449" b="1" spc="-105">
                <a:solidFill>
                  <a:srgbClr val="1F1F1E"/>
                </a:solidFill>
                <a:latin typeface="Arial Bold"/>
                <a:ea typeface="Arial Bold"/>
                <a:cs typeface="Arial Bold"/>
                <a:sym typeface="Arial Bold"/>
              </a:rPr>
              <a:t>Bảo mật</a:t>
            </a:r>
          </a:p>
        </p:txBody>
      </p:sp>
      <p:sp>
        <p:nvSpPr>
          <p:cNvPr id="25" name="TextBox 25"/>
          <p:cNvSpPr txBox="1"/>
          <p:nvPr/>
        </p:nvSpPr>
        <p:spPr>
          <a:xfrm>
            <a:off x="7850237" y="5475386"/>
            <a:ext cx="4510088" cy="2224089"/>
          </a:xfrm>
          <a:prstGeom prst="rect">
            <a:avLst/>
          </a:prstGeom>
        </p:spPr>
        <p:txBody>
          <a:bodyPr lIns="0" tIns="0" rIns="0" bIns="0" rtlCol="0" anchor="t">
            <a:spAutoFit/>
          </a:bodyPr>
          <a:lstStyle/>
          <a:p>
            <a:pPr algn="l">
              <a:lnSpc>
                <a:spcPts val="5842"/>
              </a:lnSpc>
            </a:pPr>
            <a:r>
              <a:rPr lang="en-US" sz="3587" spc="-73">
                <a:solidFill>
                  <a:srgbClr val="1F1F1E"/>
                </a:solidFill>
                <a:latin typeface="Arial"/>
                <a:ea typeface="Arial"/>
                <a:cs typeface="Arial"/>
                <a:sym typeface="Arial"/>
              </a:rPr>
              <a:t>Hệ thống không được để lộ thông tin khách hàng.</a:t>
            </a:r>
          </a:p>
        </p:txBody>
      </p:sp>
      <p:sp>
        <p:nvSpPr>
          <p:cNvPr id="26" name="Freeform 26" descr="preencoded.png"/>
          <p:cNvSpPr/>
          <p:nvPr/>
        </p:nvSpPr>
        <p:spPr>
          <a:xfrm>
            <a:off x="12785526" y="4089201"/>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2785526" y="5005239"/>
            <a:ext cx="3544044" cy="578803"/>
          </a:xfrm>
          <a:prstGeom prst="rect">
            <a:avLst/>
          </a:prstGeom>
        </p:spPr>
        <p:txBody>
          <a:bodyPr lIns="0" tIns="0" rIns="0" bIns="0" rtlCol="0" anchor="t">
            <a:spAutoFit/>
          </a:bodyPr>
          <a:lstStyle/>
          <a:p>
            <a:pPr algn="l">
              <a:lnSpc>
                <a:spcPts val="4187"/>
              </a:lnSpc>
            </a:pPr>
            <a:r>
              <a:rPr lang="en-US" sz="3349" b="1" spc="-102">
                <a:solidFill>
                  <a:srgbClr val="1F1F1E"/>
                </a:solidFill>
                <a:latin typeface="Arial Bold"/>
                <a:ea typeface="Arial Bold"/>
                <a:cs typeface="Arial Bold"/>
                <a:sym typeface="Arial Bold"/>
              </a:rPr>
              <a:t>Trách nhiệm</a:t>
            </a:r>
          </a:p>
        </p:txBody>
      </p:sp>
      <p:sp>
        <p:nvSpPr>
          <p:cNvPr id="28" name="TextBox 28"/>
          <p:cNvSpPr txBox="1"/>
          <p:nvPr/>
        </p:nvSpPr>
        <p:spPr>
          <a:xfrm>
            <a:off x="12785526" y="5494436"/>
            <a:ext cx="4510236" cy="3402467"/>
          </a:xfrm>
          <a:prstGeom prst="rect">
            <a:avLst/>
          </a:prstGeom>
        </p:spPr>
        <p:txBody>
          <a:bodyPr lIns="0" tIns="0" rIns="0" bIns="0" rtlCol="0" anchor="t">
            <a:spAutoFit/>
          </a:bodyPr>
          <a:lstStyle/>
          <a:p>
            <a:pPr algn="l">
              <a:lnSpc>
                <a:spcPts val="5353"/>
              </a:lnSpc>
            </a:pPr>
            <a:r>
              <a:rPr lang="en-US" sz="3287" spc="-67">
                <a:solidFill>
                  <a:srgbClr val="1F1F1E"/>
                </a:solidFill>
                <a:latin typeface="Arial"/>
                <a:ea typeface="Arial"/>
                <a:cs typeface="Arial"/>
                <a:sym typeface="Arial"/>
              </a:rPr>
              <a:t>Nếu có lỗi trong thời gian bảo hành, phía dự án phải chịu mọi chi phí về bảo trì và thiệt hại do lỗi gây ra.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D4E0EA">
                <a:alpha val="69804"/>
              </a:srgbClr>
            </a:solidFill>
          </p:spPr>
          <p:txBody>
            <a:bodyPr/>
            <a:lstStyle/>
            <a:p>
              <a:endParaRPr lang="en-US"/>
            </a:p>
          </p:txBody>
        </p:sp>
      </p:grpSp>
      <p:sp>
        <p:nvSpPr>
          <p:cNvPr id="4" name="TextBox 4"/>
          <p:cNvSpPr txBox="1"/>
          <p:nvPr/>
        </p:nvSpPr>
        <p:spPr>
          <a:xfrm>
            <a:off x="496044" y="313581"/>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Mô hình dữ liệu logic</a:t>
            </a:r>
          </a:p>
        </p:txBody>
      </p:sp>
      <p:sp>
        <p:nvSpPr>
          <p:cNvPr id="5" name="Freeform 5" descr="preencoded.png"/>
          <p:cNvSpPr/>
          <p:nvPr/>
        </p:nvSpPr>
        <p:spPr>
          <a:xfrm>
            <a:off x="4195157" y="896587"/>
            <a:ext cx="10029696" cy="8493826"/>
          </a:xfrm>
          <a:custGeom>
            <a:avLst/>
            <a:gdLst/>
            <a:ahLst/>
            <a:cxnLst/>
            <a:rect l="l" t="t" r="r" b="b"/>
            <a:pathLst>
              <a:path w="10029696" h="8493826">
                <a:moveTo>
                  <a:pt x="0" y="0"/>
                </a:moveTo>
                <a:lnTo>
                  <a:pt x="10029696" y="0"/>
                </a:lnTo>
                <a:lnTo>
                  <a:pt x="10029696" y="8493826"/>
                </a:lnTo>
                <a:lnTo>
                  <a:pt x="0" y="8493826"/>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9284419" y="13074104"/>
            <a:ext cx="496044" cy="19050"/>
            <a:chOff x="0" y="0"/>
            <a:chExt cx="661392" cy="25400"/>
          </a:xfrm>
        </p:grpSpPr>
        <p:sp>
          <p:nvSpPr>
            <p:cNvPr id="7" name="Freeform 7"/>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8" name="Group 8"/>
          <p:cNvGrpSpPr/>
          <p:nvPr/>
        </p:nvGrpSpPr>
        <p:grpSpPr>
          <a:xfrm>
            <a:off x="8979769" y="12919472"/>
            <a:ext cx="328464" cy="328464"/>
            <a:chOff x="0" y="0"/>
            <a:chExt cx="437952" cy="437952"/>
          </a:xfrm>
        </p:grpSpPr>
        <p:sp>
          <p:nvSpPr>
            <p:cNvPr id="9" name="Freeform 9"/>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D4E0EA"/>
            </a:solidFill>
          </p:spPr>
          <p:txBody>
            <a:bodyPr/>
            <a:lstStyle/>
            <a:p>
              <a:endParaRPr lang="en-US"/>
            </a:p>
          </p:txBody>
        </p:sp>
        <p:sp>
          <p:nvSpPr>
            <p:cNvPr id="10" name="Freeform 10"/>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11" name="TextBox 11"/>
          <p:cNvSpPr txBox="1"/>
          <p:nvPr/>
        </p:nvSpPr>
        <p:spPr>
          <a:xfrm>
            <a:off x="9077995" y="12967841"/>
            <a:ext cx="132010" cy="250825"/>
          </a:xfrm>
          <a:prstGeom prst="rect">
            <a:avLst/>
          </a:prstGeom>
        </p:spPr>
        <p:txBody>
          <a:bodyPr lIns="0" tIns="0" rIns="0" bIns="0" rtlCol="0" anchor="t">
            <a:spAutoFit/>
          </a:bodyPr>
          <a:lstStyle/>
          <a:p>
            <a:pPr algn="ctr">
              <a:lnSpc>
                <a:spcPts val="1625"/>
              </a:lnSpc>
            </a:pPr>
            <a:r>
              <a:rPr lang="en-US" sz="1625" b="1" spc="-50">
                <a:solidFill>
                  <a:srgbClr val="1F1F1E"/>
                </a:solidFill>
                <a:latin typeface="Arial Bold"/>
                <a:ea typeface="Arial Bold"/>
                <a:cs typeface="Arial Bold"/>
                <a:sym typeface="Arial Bold"/>
              </a:rPr>
              <a:t>8</a:t>
            </a:r>
          </a:p>
        </p:txBody>
      </p:sp>
      <p:sp>
        <p:nvSpPr>
          <p:cNvPr id="12" name="TextBox 12"/>
          <p:cNvSpPr txBox="1"/>
          <p:nvPr/>
        </p:nvSpPr>
        <p:spPr>
          <a:xfrm>
            <a:off x="9923710" y="12868424"/>
            <a:ext cx="1847404" cy="242888"/>
          </a:xfrm>
          <a:prstGeom prst="rect">
            <a:avLst/>
          </a:prstGeom>
        </p:spPr>
        <p:txBody>
          <a:bodyPr lIns="0" tIns="0" rIns="0" bIns="0" rtlCol="0" anchor="t">
            <a:spAutoFit/>
          </a:bodyPr>
          <a:lstStyle/>
          <a:p>
            <a:pPr algn="l">
              <a:lnSpc>
                <a:spcPts val="1687"/>
              </a:lnSpc>
            </a:pPr>
            <a:r>
              <a:rPr lang="en-US" sz="1375" b="1" spc="-41">
                <a:solidFill>
                  <a:srgbClr val="1F1F1E"/>
                </a:solidFill>
                <a:latin typeface="Arial Bold"/>
                <a:ea typeface="Arial Bold"/>
                <a:cs typeface="Arial Bold"/>
                <a:sym typeface="Arial Bold"/>
              </a:rPr>
              <a:t>Bảng Địa chỉ giao hàng</a:t>
            </a:r>
          </a:p>
        </p:txBody>
      </p:sp>
      <p:sp>
        <p:nvSpPr>
          <p:cNvPr id="13" name="TextBox 13"/>
          <p:cNvSpPr txBox="1"/>
          <p:nvPr/>
        </p:nvSpPr>
        <p:spPr>
          <a:xfrm>
            <a:off x="9923710" y="13136761"/>
            <a:ext cx="7868245" cy="234950"/>
          </a:xfrm>
          <a:prstGeom prst="rect">
            <a:avLst/>
          </a:prstGeom>
        </p:spPr>
        <p:txBody>
          <a:bodyPr lIns="0" tIns="0" rIns="0" bIns="0" rtlCol="0" anchor="t">
            <a:spAutoFit/>
          </a:bodyPr>
          <a:lstStyle/>
          <a:p>
            <a:pPr algn="l">
              <a:lnSpc>
                <a:spcPts val="1750"/>
              </a:lnSpc>
            </a:pPr>
            <a:r>
              <a:rPr lang="en-US" sz="1062" spc="-22">
                <a:solidFill>
                  <a:srgbClr val="1F1F1E"/>
                </a:solidFill>
                <a:latin typeface="Arial"/>
                <a:ea typeface="Arial"/>
                <a:cs typeface="Arial"/>
                <a:sym typeface="Arial"/>
              </a:rPr>
              <a:t>Lưu trữ thông tin về các địa chỉ giao hàng của khách hàng.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D4E0EA">
                <a:alpha val="69804"/>
              </a:srgbClr>
            </a:solidFill>
          </p:spPr>
          <p:txBody>
            <a:bodyPr/>
            <a:lstStyle/>
            <a:p>
              <a:endParaRPr lang="en-US"/>
            </a:p>
          </p:txBody>
        </p:sp>
      </p:grpSp>
      <p:sp>
        <p:nvSpPr>
          <p:cNvPr id="4" name="TextBox 4"/>
          <p:cNvSpPr txBox="1"/>
          <p:nvPr/>
        </p:nvSpPr>
        <p:spPr>
          <a:xfrm>
            <a:off x="496044" y="313581"/>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Mô hình dữ liệu logic</a:t>
            </a:r>
          </a:p>
        </p:txBody>
      </p:sp>
      <p:grpSp>
        <p:nvGrpSpPr>
          <p:cNvPr id="5" name="Group 5"/>
          <p:cNvGrpSpPr/>
          <p:nvPr/>
        </p:nvGrpSpPr>
        <p:grpSpPr>
          <a:xfrm>
            <a:off x="9522122" y="1403213"/>
            <a:ext cx="20639" cy="6143011"/>
            <a:chOff x="0" y="0"/>
            <a:chExt cx="25400" cy="7560072"/>
          </a:xfrm>
        </p:grpSpPr>
        <p:sp>
          <p:nvSpPr>
            <p:cNvPr id="6" name="Freeform 6"/>
            <p:cNvSpPr/>
            <p:nvPr/>
          </p:nvSpPr>
          <p:spPr>
            <a:xfrm>
              <a:off x="0" y="0"/>
              <a:ext cx="25400" cy="7560056"/>
            </a:xfrm>
            <a:custGeom>
              <a:avLst/>
              <a:gdLst/>
              <a:ahLst/>
              <a:cxnLst/>
              <a:rect l="l" t="t" r="r" b="b"/>
              <a:pathLst>
                <a:path w="25400" h="7560056">
                  <a:moveTo>
                    <a:pt x="0" y="12700"/>
                  </a:moveTo>
                  <a:cubicBezTo>
                    <a:pt x="0" y="5715"/>
                    <a:pt x="5715" y="0"/>
                    <a:pt x="12700" y="0"/>
                  </a:cubicBezTo>
                  <a:cubicBezTo>
                    <a:pt x="19685" y="0"/>
                    <a:pt x="25400" y="5715"/>
                    <a:pt x="25400" y="12700"/>
                  </a:cubicBezTo>
                  <a:lnTo>
                    <a:pt x="25400" y="7547356"/>
                  </a:lnTo>
                  <a:cubicBezTo>
                    <a:pt x="25400" y="7554341"/>
                    <a:pt x="19685" y="7560056"/>
                    <a:pt x="12700" y="7560056"/>
                  </a:cubicBezTo>
                  <a:cubicBezTo>
                    <a:pt x="5715" y="7560056"/>
                    <a:pt x="0" y="7554341"/>
                    <a:pt x="0" y="7547356"/>
                  </a:cubicBezTo>
                  <a:close/>
                </a:path>
              </a:pathLst>
            </a:custGeom>
            <a:solidFill>
              <a:srgbClr val="9FBDD3"/>
            </a:solidFill>
          </p:spPr>
          <p:txBody>
            <a:bodyPr/>
            <a:lstStyle/>
            <a:p>
              <a:endParaRPr lang="en-US"/>
            </a:p>
          </p:txBody>
        </p:sp>
      </p:grpSp>
      <p:grpSp>
        <p:nvGrpSpPr>
          <p:cNvPr id="7" name="Group 7"/>
          <p:cNvGrpSpPr/>
          <p:nvPr/>
        </p:nvGrpSpPr>
        <p:grpSpPr>
          <a:xfrm>
            <a:off x="8842888" y="1738275"/>
            <a:ext cx="537420" cy="20639"/>
            <a:chOff x="0" y="0"/>
            <a:chExt cx="661392" cy="25400"/>
          </a:xfrm>
        </p:grpSpPr>
        <p:sp>
          <p:nvSpPr>
            <p:cNvPr id="8" name="Freeform 8"/>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9" name="Group 9"/>
          <p:cNvGrpSpPr/>
          <p:nvPr/>
        </p:nvGrpSpPr>
        <p:grpSpPr>
          <a:xfrm>
            <a:off x="9275913" y="1570744"/>
            <a:ext cx="434460" cy="434460"/>
            <a:chOff x="0" y="0"/>
            <a:chExt cx="437952" cy="437952"/>
          </a:xfrm>
        </p:grpSpPr>
        <p:sp>
          <p:nvSpPr>
            <p:cNvPr id="10" name="Freeform 10"/>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11" name="Freeform 11"/>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12" name="TextBox 12"/>
          <p:cNvSpPr txBox="1"/>
          <p:nvPr/>
        </p:nvSpPr>
        <p:spPr>
          <a:xfrm>
            <a:off x="9486246" y="1633467"/>
            <a:ext cx="92392"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1</a:t>
            </a:r>
          </a:p>
        </p:txBody>
      </p:sp>
      <p:sp>
        <p:nvSpPr>
          <p:cNvPr id="13" name="TextBox 13"/>
          <p:cNvSpPr txBox="1"/>
          <p:nvPr/>
        </p:nvSpPr>
        <p:spPr>
          <a:xfrm>
            <a:off x="4425412" y="1499565"/>
            <a:ext cx="4262280" cy="460643"/>
          </a:xfrm>
          <a:prstGeom prst="rect">
            <a:avLst/>
          </a:prstGeom>
        </p:spPr>
        <p:txBody>
          <a:bodyPr lIns="0" tIns="0" rIns="0" bIns="0" rtlCol="0" anchor="t">
            <a:spAutoFit/>
          </a:bodyPr>
          <a:lstStyle/>
          <a:p>
            <a:pPr algn="r">
              <a:lnSpc>
                <a:spcPts val="3290"/>
              </a:lnSpc>
            </a:pPr>
            <a:r>
              <a:rPr lang="en-US" sz="2681" b="1" spc="-80">
                <a:solidFill>
                  <a:srgbClr val="1F1F1E"/>
                </a:solidFill>
                <a:latin typeface="Arial Bold"/>
                <a:ea typeface="Arial Bold"/>
                <a:cs typeface="Arial Bold"/>
                <a:sym typeface="Arial Bold"/>
              </a:rPr>
              <a:t>Bảng Điện thoại</a:t>
            </a:r>
          </a:p>
        </p:txBody>
      </p:sp>
      <p:sp>
        <p:nvSpPr>
          <p:cNvPr id="14" name="TextBox 14"/>
          <p:cNvSpPr txBox="1"/>
          <p:nvPr/>
        </p:nvSpPr>
        <p:spPr>
          <a:xfrm>
            <a:off x="163131" y="1679163"/>
            <a:ext cx="8524560" cy="1377983"/>
          </a:xfrm>
          <a:prstGeom prst="rect">
            <a:avLst/>
          </a:prstGeom>
        </p:spPr>
        <p:txBody>
          <a:bodyPr lIns="0" tIns="0" rIns="0" bIns="0" rtlCol="0" anchor="t">
            <a:spAutoFit/>
          </a:bodyPr>
          <a:lstStyle/>
          <a:p>
            <a:pPr algn="r">
              <a:lnSpc>
                <a:spcPts val="5341"/>
              </a:lnSpc>
            </a:pPr>
            <a:r>
              <a:rPr lang="en-US" sz="3242" spc="-68">
                <a:solidFill>
                  <a:srgbClr val="1F1F1E"/>
                </a:solidFill>
                <a:latin typeface="Arial"/>
                <a:ea typeface="Arial"/>
                <a:cs typeface="Arial"/>
                <a:sym typeface="Arial"/>
              </a:rPr>
              <a:t>Lưu trữ thông tin chi tiết về các sản phẩm điện thoại.</a:t>
            </a:r>
          </a:p>
        </p:txBody>
      </p:sp>
      <p:grpSp>
        <p:nvGrpSpPr>
          <p:cNvPr id="15" name="Group 15"/>
          <p:cNvGrpSpPr/>
          <p:nvPr/>
        </p:nvGrpSpPr>
        <p:grpSpPr>
          <a:xfrm>
            <a:off x="9684573" y="2506110"/>
            <a:ext cx="537420" cy="20639"/>
            <a:chOff x="0" y="0"/>
            <a:chExt cx="661392" cy="25400"/>
          </a:xfrm>
        </p:grpSpPr>
        <p:sp>
          <p:nvSpPr>
            <p:cNvPr id="16" name="Freeform 16"/>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17" name="Group 17"/>
          <p:cNvGrpSpPr/>
          <p:nvPr/>
        </p:nvGrpSpPr>
        <p:grpSpPr>
          <a:xfrm>
            <a:off x="9354511" y="2338579"/>
            <a:ext cx="355862" cy="355862"/>
            <a:chOff x="0" y="0"/>
            <a:chExt cx="437952" cy="437952"/>
          </a:xfrm>
        </p:grpSpPr>
        <p:sp>
          <p:nvSpPr>
            <p:cNvPr id="18" name="Freeform 18"/>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19" name="Freeform 19"/>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20" name="TextBox 20"/>
          <p:cNvSpPr txBox="1"/>
          <p:nvPr/>
        </p:nvSpPr>
        <p:spPr>
          <a:xfrm>
            <a:off x="9463349" y="2401303"/>
            <a:ext cx="138185"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2</a:t>
            </a:r>
          </a:p>
        </p:txBody>
      </p:sp>
      <p:sp>
        <p:nvSpPr>
          <p:cNvPr id="21" name="TextBox 21"/>
          <p:cNvSpPr txBox="1"/>
          <p:nvPr/>
        </p:nvSpPr>
        <p:spPr>
          <a:xfrm>
            <a:off x="10377189" y="1903058"/>
            <a:ext cx="4122509" cy="460643"/>
          </a:xfrm>
          <a:prstGeom prst="rect">
            <a:avLst/>
          </a:prstGeom>
        </p:spPr>
        <p:txBody>
          <a:bodyPr lIns="0" tIns="0" rIns="0" bIns="0" rtlCol="0" anchor="t">
            <a:spAutoFit/>
          </a:bodyPr>
          <a:lstStyle/>
          <a:p>
            <a:pPr algn="l">
              <a:lnSpc>
                <a:spcPts val="3290"/>
              </a:lnSpc>
            </a:pPr>
            <a:r>
              <a:rPr lang="en-US" sz="2681" b="1" spc="-80">
                <a:solidFill>
                  <a:srgbClr val="1F1F1E"/>
                </a:solidFill>
                <a:latin typeface="Arial Bold"/>
                <a:ea typeface="Arial Bold"/>
                <a:cs typeface="Arial Bold"/>
                <a:sym typeface="Arial Bold"/>
              </a:rPr>
              <a:t>Bảng Cấu hình</a:t>
            </a:r>
          </a:p>
        </p:txBody>
      </p:sp>
      <p:sp>
        <p:nvSpPr>
          <p:cNvPr id="22" name="TextBox 22"/>
          <p:cNvSpPr txBox="1"/>
          <p:nvPr/>
        </p:nvSpPr>
        <p:spPr>
          <a:xfrm>
            <a:off x="10377189" y="2201278"/>
            <a:ext cx="7555283" cy="1336036"/>
          </a:xfrm>
          <a:prstGeom prst="rect">
            <a:avLst/>
          </a:prstGeom>
        </p:spPr>
        <p:txBody>
          <a:bodyPr lIns="0" tIns="0" rIns="0" bIns="0" rtlCol="0" anchor="t">
            <a:spAutoFit/>
          </a:bodyPr>
          <a:lstStyle/>
          <a:p>
            <a:pPr algn="l">
              <a:lnSpc>
                <a:spcPts val="5176"/>
              </a:lnSpc>
            </a:pPr>
            <a:r>
              <a:rPr lang="en-US" sz="3142" spc="-66">
                <a:solidFill>
                  <a:srgbClr val="1F1F1E"/>
                </a:solidFill>
                <a:latin typeface="Arial"/>
                <a:ea typeface="Arial"/>
                <a:cs typeface="Arial"/>
                <a:sym typeface="Arial"/>
              </a:rPr>
              <a:t>Lưu trữ thông tin về cấu hình của các sản phẩm điện thoại.</a:t>
            </a:r>
          </a:p>
        </p:txBody>
      </p:sp>
      <p:grpSp>
        <p:nvGrpSpPr>
          <p:cNvPr id="23" name="Group 23"/>
          <p:cNvGrpSpPr/>
          <p:nvPr/>
        </p:nvGrpSpPr>
        <p:grpSpPr>
          <a:xfrm>
            <a:off x="8842888" y="3197195"/>
            <a:ext cx="537420" cy="20639"/>
            <a:chOff x="0" y="0"/>
            <a:chExt cx="661392" cy="25400"/>
          </a:xfrm>
        </p:grpSpPr>
        <p:sp>
          <p:nvSpPr>
            <p:cNvPr id="24" name="Freeform 24"/>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25" name="Group 25"/>
          <p:cNvGrpSpPr/>
          <p:nvPr/>
        </p:nvGrpSpPr>
        <p:grpSpPr>
          <a:xfrm>
            <a:off x="9354511" y="3029664"/>
            <a:ext cx="355862" cy="355862"/>
            <a:chOff x="0" y="0"/>
            <a:chExt cx="437952" cy="437952"/>
          </a:xfrm>
        </p:grpSpPr>
        <p:sp>
          <p:nvSpPr>
            <p:cNvPr id="26" name="Freeform 26"/>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27" name="Freeform 27"/>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28" name="TextBox 28"/>
          <p:cNvSpPr txBox="1"/>
          <p:nvPr/>
        </p:nvSpPr>
        <p:spPr>
          <a:xfrm>
            <a:off x="9461575" y="3092387"/>
            <a:ext cx="141732"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3</a:t>
            </a:r>
          </a:p>
        </p:txBody>
      </p:sp>
      <p:sp>
        <p:nvSpPr>
          <p:cNvPr id="29" name="TextBox 29"/>
          <p:cNvSpPr txBox="1"/>
          <p:nvPr/>
        </p:nvSpPr>
        <p:spPr>
          <a:xfrm>
            <a:off x="4111006" y="2958486"/>
            <a:ext cx="4576686" cy="460643"/>
          </a:xfrm>
          <a:prstGeom prst="rect">
            <a:avLst/>
          </a:prstGeom>
        </p:spPr>
        <p:txBody>
          <a:bodyPr lIns="0" tIns="0" rIns="0" bIns="0" rtlCol="0" anchor="t">
            <a:spAutoFit/>
          </a:bodyPr>
          <a:lstStyle/>
          <a:p>
            <a:pPr algn="r">
              <a:lnSpc>
                <a:spcPts val="3290"/>
              </a:lnSpc>
            </a:pPr>
            <a:r>
              <a:rPr lang="en-US" sz="2681" b="1" spc="-80">
                <a:solidFill>
                  <a:srgbClr val="1F1F1E"/>
                </a:solidFill>
                <a:latin typeface="Arial Bold"/>
                <a:ea typeface="Arial Bold"/>
                <a:cs typeface="Arial Bold"/>
                <a:sym typeface="Arial Bold"/>
              </a:rPr>
              <a:t>Bảng Nhà sản xuất</a:t>
            </a:r>
          </a:p>
        </p:txBody>
      </p:sp>
      <p:sp>
        <p:nvSpPr>
          <p:cNvPr id="30" name="TextBox 30"/>
          <p:cNvSpPr txBox="1"/>
          <p:nvPr/>
        </p:nvSpPr>
        <p:spPr>
          <a:xfrm>
            <a:off x="163131" y="3138083"/>
            <a:ext cx="8524560" cy="701708"/>
          </a:xfrm>
          <a:prstGeom prst="rect">
            <a:avLst/>
          </a:prstGeom>
        </p:spPr>
        <p:txBody>
          <a:bodyPr lIns="0" tIns="0" rIns="0" bIns="0" rtlCol="0" anchor="t">
            <a:spAutoFit/>
          </a:bodyPr>
          <a:lstStyle/>
          <a:p>
            <a:pPr algn="r">
              <a:lnSpc>
                <a:spcPts val="5341"/>
              </a:lnSpc>
            </a:pPr>
            <a:r>
              <a:rPr lang="en-US" sz="3242" spc="-68">
                <a:solidFill>
                  <a:srgbClr val="1F1F1E"/>
                </a:solidFill>
                <a:latin typeface="Arial"/>
                <a:ea typeface="Arial"/>
                <a:cs typeface="Arial"/>
                <a:sym typeface="Arial"/>
              </a:rPr>
              <a:t>Lưu trữ thông tin về các nhà sản xuất điện thoại.</a:t>
            </a:r>
          </a:p>
        </p:txBody>
      </p:sp>
      <p:grpSp>
        <p:nvGrpSpPr>
          <p:cNvPr id="31" name="Group 31"/>
          <p:cNvGrpSpPr/>
          <p:nvPr/>
        </p:nvGrpSpPr>
        <p:grpSpPr>
          <a:xfrm>
            <a:off x="9684573" y="3888280"/>
            <a:ext cx="537420" cy="20639"/>
            <a:chOff x="0" y="0"/>
            <a:chExt cx="661392" cy="25400"/>
          </a:xfrm>
        </p:grpSpPr>
        <p:sp>
          <p:nvSpPr>
            <p:cNvPr id="32" name="Freeform 32"/>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33" name="Group 33"/>
          <p:cNvGrpSpPr/>
          <p:nvPr/>
        </p:nvGrpSpPr>
        <p:grpSpPr>
          <a:xfrm>
            <a:off x="9354511" y="3720749"/>
            <a:ext cx="355862" cy="355862"/>
            <a:chOff x="0" y="0"/>
            <a:chExt cx="437952" cy="437952"/>
          </a:xfrm>
        </p:grpSpPr>
        <p:sp>
          <p:nvSpPr>
            <p:cNvPr id="34" name="Freeform 34"/>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35" name="Freeform 35"/>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36" name="TextBox 36"/>
          <p:cNvSpPr txBox="1"/>
          <p:nvPr/>
        </p:nvSpPr>
        <p:spPr>
          <a:xfrm>
            <a:off x="9458028" y="3783472"/>
            <a:ext cx="148827"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4</a:t>
            </a:r>
          </a:p>
        </p:txBody>
      </p:sp>
      <p:sp>
        <p:nvSpPr>
          <p:cNvPr id="37" name="TextBox 37"/>
          <p:cNvSpPr txBox="1"/>
          <p:nvPr/>
        </p:nvSpPr>
        <p:spPr>
          <a:xfrm>
            <a:off x="10377189" y="3546074"/>
            <a:ext cx="5212534" cy="460643"/>
          </a:xfrm>
          <a:prstGeom prst="rect">
            <a:avLst/>
          </a:prstGeom>
        </p:spPr>
        <p:txBody>
          <a:bodyPr lIns="0" tIns="0" rIns="0" bIns="0" rtlCol="0" anchor="t">
            <a:spAutoFit/>
          </a:bodyPr>
          <a:lstStyle/>
          <a:p>
            <a:pPr algn="l">
              <a:lnSpc>
                <a:spcPts val="3290"/>
              </a:lnSpc>
            </a:pPr>
            <a:r>
              <a:rPr lang="en-US" sz="2681" b="1" spc="-80">
                <a:solidFill>
                  <a:srgbClr val="1F1F1E"/>
                </a:solidFill>
                <a:latin typeface="Arial Bold"/>
                <a:ea typeface="Arial Bold"/>
                <a:cs typeface="Arial Bold"/>
                <a:sym typeface="Arial Bold"/>
              </a:rPr>
              <a:t>Bảng Thương hiệu</a:t>
            </a:r>
          </a:p>
        </p:txBody>
      </p:sp>
      <p:sp>
        <p:nvSpPr>
          <p:cNvPr id="38" name="TextBox 38"/>
          <p:cNvSpPr txBox="1"/>
          <p:nvPr/>
        </p:nvSpPr>
        <p:spPr>
          <a:xfrm>
            <a:off x="10237418" y="3968617"/>
            <a:ext cx="8524560" cy="646388"/>
          </a:xfrm>
          <a:prstGeom prst="rect">
            <a:avLst/>
          </a:prstGeom>
        </p:spPr>
        <p:txBody>
          <a:bodyPr lIns="0" tIns="0" rIns="0" bIns="0" rtlCol="0" anchor="t">
            <a:spAutoFit/>
          </a:bodyPr>
          <a:lstStyle/>
          <a:p>
            <a:pPr algn="l">
              <a:lnSpc>
                <a:spcPts val="5011"/>
              </a:lnSpc>
            </a:pPr>
            <a:r>
              <a:rPr lang="en-US" sz="3042" spc="-64">
                <a:solidFill>
                  <a:srgbClr val="1F1F1E"/>
                </a:solidFill>
                <a:latin typeface="Arial"/>
                <a:ea typeface="Arial"/>
                <a:cs typeface="Arial"/>
                <a:sym typeface="Arial"/>
              </a:rPr>
              <a:t>Lưu trữ thông tin về các thương hiệu điện thoại.</a:t>
            </a:r>
          </a:p>
        </p:txBody>
      </p:sp>
      <p:grpSp>
        <p:nvGrpSpPr>
          <p:cNvPr id="39" name="Group 39"/>
          <p:cNvGrpSpPr/>
          <p:nvPr/>
        </p:nvGrpSpPr>
        <p:grpSpPr>
          <a:xfrm>
            <a:off x="8842888" y="4579365"/>
            <a:ext cx="537420" cy="20639"/>
            <a:chOff x="0" y="0"/>
            <a:chExt cx="661392" cy="25400"/>
          </a:xfrm>
        </p:grpSpPr>
        <p:sp>
          <p:nvSpPr>
            <p:cNvPr id="40" name="Freeform 40"/>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41" name="Group 41"/>
          <p:cNvGrpSpPr/>
          <p:nvPr/>
        </p:nvGrpSpPr>
        <p:grpSpPr>
          <a:xfrm>
            <a:off x="9354511" y="4411834"/>
            <a:ext cx="355862" cy="355862"/>
            <a:chOff x="0" y="0"/>
            <a:chExt cx="437952" cy="437952"/>
          </a:xfrm>
        </p:grpSpPr>
        <p:sp>
          <p:nvSpPr>
            <p:cNvPr id="42" name="Freeform 42"/>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43" name="Freeform 43"/>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44" name="TextBox 44"/>
          <p:cNvSpPr txBox="1"/>
          <p:nvPr/>
        </p:nvSpPr>
        <p:spPr>
          <a:xfrm>
            <a:off x="9464155" y="4474556"/>
            <a:ext cx="136411"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5</a:t>
            </a:r>
          </a:p>
        </p:txBody>
      </p:sp>
      <p:sp>
        <p:nvSpPr>
          <p:cNvPr id="45" name="TextBox 45"/>
          <p:cNvSpPr txBox="1"/>
          <p:nvPr/>
        </p:nvSpPr>
        <p:spPr>
          <a:xfrm>
            <a:off x="4656018" y="4340655"/>
            <a:ext cx="4031674" cy="460643"/>
          </a:xfrm>
          <a:prstGeom prst="rect">
            <a:avLst/>
          </a:prstGeom>
        </p:spPr>
        <p:txBody>
          <a:bodyPr lIns="0" tIns="0" rIns="0" bIns="0" rtlCol="0" anchor="t">
            <a:spAutoFit/>
          </a:bodyPr>
          <a:lstStyle/>
          <a:p>
            <a:pPr algn="r">
              <a:lnSpc>
                <a:spcPts val="3290"/>
              </a:lnSpc>
            </a:pPr>
            <a:r>
              <a:rPr lang="en-US" sz="2681" b="1" spc="-80">
                <a:solidFill>
                  <a:srgbClr val="1F1F1E"/>
                </a:solidFill>
                <a:latin typeface="Arial Bold"/>
                <a:ea typeface="Arial Bold"/>
                <a:cs typeface="Arial Bold"/>
                <a:sym typeface="Arial Bold"/>
              </a:rPr>
              <a:t>Bảng Nhân viên</a:t>
            </a:r>
          </a:p>
        </p:txBody>
      </p:sp>
      <p:sp>
        <p:nvSpPr>
          <p:cNvPr id="46" name="TextBox 46"/>
          <p:cNvSpPr txBox="1"/>
          <p:nvPr/>
        </p:nvSpPr>
        <p:spPr>
          <a:xfrm>
            <a:off x="163131" y="4529778"/>
            <a:ext cx="8524560" cy="678811"/>
          </a:xfrm>
          <a:prstGeom prst="rect">
            <a:avLst/>
          </a:prstGeom>
        </p:spPr>
        <p:txBody>
          <a:bodyPr lIns="0" tIns="0" rIns="0" bIns="0" rtlCol="0" anchor="t">
            <a:spAutoFit/>
          </a:bodyPr>
          <a:lstStyle/>
          <a:p>
            <a:pPr algn="r">
              <a:lnSpc>
                <a:spcPts val="5176"/>
              </a:lnSpc>
            </a:pPr>
            <a:r>
              <a:rPr lang="en-US" sz="3142" spc="-66">
                <a:solidFill>
                  <a:srgbClr val="1F1F1E"/>
                </a:solidFill>
                <a:latin typeface="Arial"/>
                <a:ea typeface="Arial"/>
                <a:cs typeface="Arial"/>
                <a:sym typeface="Arial"/>
              </a:rPr>
              <a:t>Lưu trữ thông tin về các nhân viên của cửa hàng.</a:t>
            </a:r>
          </a:p>
        </p:txBody>
      </p:sp>
      <p:grpSp>
        <p:nvGrpSpPr>
          <p:cNvPr id="47" name="Group 47"/>
          <p:cNvGrpSpPr/>
          <p:nvPr/>
        </p:nvGrpSpPr>
        <p:grpSpPr>
          <a:xfrm>
            <a:off x="9684573" y="5270449"/>
            <a:ext cx="537420" cy="20639"/>
            <a:chOff x="0" y="0"/>
            <a:chExt cx="661392" cy="25400"/>
          </a:xfrm>
        </p:grpSpPr>
        <p:sp>
          <p:nvSpPr>
            <p:cNvPr id="48" name="Freeform 48"/>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49" name="Group 49"/>
          <p:cNvGrpSpPr/>
          <p:nvPr/>
        </p:nvGrpSpPr>
        <p:grpSpPr>
          <a:xfrm>
            <a:off x="9354511" y="5102919"/>
            <a:ext cx="355862" cy="355862"/>
            <a:chOff x="0" y="0"/>
            <a:chExt cx="437952" cy="437952"/>
          </a:xfrm>
        </p:grpSpPr>
        <p:sp>
          <p:nvSpPr>
            <p:cNvPr id="50" name="Freeform 50"/>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51" name="Freeform 51"/>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52" name="TextBox 52"/>
          <p:cNvSpPr txBox="1"/>
          <p:nvPr/>
        </p:nvSpPr>
        <p:spPr>
          <a:xfrm>
            <a:off x="9461092" y="5165641"/>
            <a:ext cx="142699"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6</a:t>
            </a:r>
          </a:p>
        </p:txBody>
      </p:sp>
      <p:sp>
        <p:nvSpPr>
          <p:cNvPr id="53" name="TextBox 53"/>
          <p:cNvSpPr txBox="1"/>
          <p:nvPr/>
        </p:nvSpPr>
        <p:spPr>
          <a:xfrm>
            <a:off x="10377189" y="5031740"/>
            <a:ext cx="3307225" cy="460643"/>
          </a:xfrm>
          <a:prstGeom prst="rect">
            <a:avLst/>
          </a:prstGeom>
        </p:spPr>
        <p:txBody>
          <a:bodyPr lIns="0" tIns="0" rIns="0" bIns="0" rtlCol="0" anchor="t">
            <a:spAutoFit/>
          </a:bodyPr>
          <a:lstStyle/>
          <a:p>
            <a:pPr algn="l">
              <a:lnSpc>
                <a:spcPts val="3290"/>
              </a:lnSpc>
            </a:pPr>
            <a:r>
              <a:rPr lang="en-US" sz="2681" b="1" spc="-80">
                <a:solidFill>
                  <a:srgbClr val="1F1F1E"/>
                </a:solidFill>
                <a:latin typeface="Arial Bold"/>
                <a:ea typeface="Arial Bold"/>
                <a:cs typeface="Arial Bold"/>
                <a:sym typeface="Arial Bold"/>
              </a:rPr>
              <a:t>Bảng Khách hàng</a:t>
            </a:r>
          </a:p>
        </p:txBody>
      </p:sp>
      <p:grpSp>
        <p:nvGrpSpPr>
          <p:cNvPr id="54" name="Group 54"/>
          <p:cNvGrpSpPr/>
          <p:nvPr/>
        </p:nvGrpSpPr>
        <p:grpSpPr>
          <a:xfrm>
            <a:off x="8768285" y="6574673"/>
            <a:ext cx="537420" cy="20639"/>
            <a:chOff x="0" y="0"/>
            <a:chExt cx="661392" cy="25400"/>
          </a:xfrm>
        </p:grpSpPr>
        <p:sp>
          <p:nvSpPr>
            <p:cNvPr id="55" name="Freeform 55"/>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56" name="Group 56"/>
          <p:cNvGrpSpPr/>
          <p:nvPr/>
        </p:nvGrpSpPr>
        <p:grpSpPr>
          <a:xfrm>
            <a:off x="9354511" y="5794003"/>
            <a:ext cx="355862" cy="355862"/>
            <a:chOff x="0" y="0"/>
            <a:chExt cx="437952" cy="437952"/>
          </a:xfrm>
        </p:grpSpPr>
        <p:sp>
          <p:nvSpPr>
            <p:cNvPr id="57" name="Freeform 57"/>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3D6CC2"/>
            </a:solidFill>
          </p:spPr>
          <p:txBody>
            <a:bodyPr/>
            <a:lstStyle/>
            <a:p>
              <a:endParaRPr lang="en-US"/>
            </a:p>
          </p:txBody>
        </p:sp>
        <p:sp>
          <p:nvSpPr>
            <p:cNvPr id="58" name="Freeform 58"/>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59" name="TextBox 59"/>
          <p:cNvSpPr txBox="1"/>
          <p:nvPr/>
        </p:nvSpPr>
        <p:spPr>
          <a:xfrm>
            <a:off x="9468831" y="5779975"/>
            <a:ext cx="127059"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7</a:t>
            </a:r>
          </a:p>
        </p:txBody>
      </p:sp>
      <p:sp>
        <p:nvSpPr>
          <p:cNvPr id="60" name="TextBox 60"/>
          <p:cNvSpPr txBox="1"/>
          <p:nvPr/>
        </p:nvSpPr>
        <p:spPr>
          <a:xfrm>
            <a:off x="4656018" y="5722825"/>
            <a:ext cx="4031674" cy="460643"/>
          </a:xfrm>
          <a:prstGeom prst="rect">
            <a:avLst/>
          </a:prstGeom>
        </p:spPr>
        <p:txBody>
          <a:bodyPr lIns="0" tIns="0" rIns="0" bIns="0" rtlCol="0" anchor="t">
            <a:spAutoFit/>
          </a:bodyPr>
          <a:lstStyle/>
          <a:p>
            <a:pPr algn="r">
              <a:lnSpc>
                <a:spcPts val="3290"/>
              </a:lnSpc>
            </a:pPr>
            <a:r>
              <a:rPr lang="en-US" sz="2681" b="1" spc="-80">
                <a:solidFill>
                  <a:srgbClr val="1F1F1E"/>
                </a:solidFill>
                <a:latin typeface="Arial Bold"/>
                <a:ea typeface="Arial Bold"/>
                <a:cs typeface="Arial Bold"/>
                <a:sym typeface="Arial Bold"/>
              </a:rPr>
              <a:t>Bảng Mua hàng</a:t>
            </a:r>
          </a:p>
        </p:txBody>
      </p:sp>
      <p:sp>
        <p:nvSpPr>
          <p:cNvPr id="61" name="TextBox 61"/>
          <p:cNvSpPr txBox="1"/>
          <p:nvPr/>
        </p:nvSpPr>
        <p:spPr>
          <a:xfrm>
            <a:off x="248022" y="6158883"/>
            <a:ext cx="8524560" cy="1336036"/>
          </a:xfrm>
          <a:prstGeom prst="rect">
            <a:avLst/>
          </a:prstGeom>
        </p:spPr>
        <p:txBody>
          <a:bodyPr lIns="0" tIns="0" rIns="0" bIns="0" rtlCol="0" anchor="t">
            <a:spAutoFit/>
          </a:bodyPr>
          <a:lstStyle/>
          <a:p>
            <a:pPr algn="r">
              <a:lnSpc>
                <a:spcPts val="5176"/>
              </a:lnSpc>
            </a:pPr>
            <a:r>
              <a:rPr lang="en-US" sz="3142" spc="-66">
                <a:solidFill>
                  <a:srgbClr val="1F1F1E"/>
                </a:solidFill>
                <a:latin typeface="Arial"/>
                <a:ea typeface="Arial"/>
                <a:cs typeface="Arial"/>
                <a:sym typeface="Arial"/>
              </a:rPr>
              <a:t>Lưu trữ thông tin về các giao dịch mua hàng của khách hàng.</a:t>
            </a:r>
          </a:p>
        </p:txBody>
      </p:sp>
      <p:grpSp>
        <p:nvGrpSpPr>
          <p:cNvPr id="62" name="Group 62"/>
          <p:cNvGrpSpPr/>
          <p:nvPr/>
        </p:nvGrpSpPr>
        <p:grpSpPr>
          <a:xfrm>
            <a:off x="9284419" y="13074104"/>
            <a:ext cx="496044" cy="19050"/>
            <a:chOff x="0" y="0"/>
            <a:chExt cx="661392" cy="25400"/>
          </a:xfrm>
        </p:grpSpPr>
        <p:sp>
          <p:nvSpPr>
            <p:cNvPr id="63" name="Freeform 63"/>
            <p:cNvSpPr/>
            <p:nvPr/>
          </p:nvSpPr>
          <p:spPr>
            <a:xfrm>
              <a:off x="0" y="0"/>
              <a:ext cx="661416" cy="25400"/>
            </a:xfrm>
            <a:custGeom>
              <a:avLst/>
              <a:gdLst/>
              <a:ahLst/>
              <a:cxnLst/>
              <a:rect l="l" t="t" r="r" b="b"/>
              <a:pathLst>
                <a:path w="661416" h="25400">
                  <a:moveTo>
                    <a:pt x="0" y="12700"/>
                  </a:moveTo>
                  <a:cubicBezTo>
                    <a:pt x="0" y="5715"/>
                    <a:pt x="5715" y="0"/>
                    <a:pt x="12700" y="0"/>
                  </a:cubicBezTo>
                  <a:lnTo>
                    <a:pt x="648716" y="0"/>
                  </a:lnTo>
                  <a:cubicBezTo>
                    <a:pt x="655701" y="0"/>
                    <a:pt x="661416" y="5715"/>
                    <a:pt x="661416" y="12700"/>
                  </a:cubicBezTo>
                  <a:cubicBezTo>
                    <a:pt x="661416" y="19685"/>
                    <a:pt x="655701" y="25400"/>
                    <a:pt x="648716" y="25400"/>
                  </a:cubicBezTo>
                  <a:lnTo>
                    <a:pt x="12700" y="25400"/>
                  </a:lnTo>
                  <a:cubicBezTo>
                    <a:pt x="5715" y="25400"/>
                    <a:pt x="0" y="19685"/>
                    <a:pt x="0" y="12700"/>
                  </a:cubicBezTo>
                  <a:close/>
                </a:path>
              </a:pathLst>
            </a:custGeom>
            <a:solidFill>
              <a:srgbClr val="9FBDD3"/>
            </a:solidFill>
          </p:spPr>
          <p:txBody>
            <a:bodyPr/>
            <a:lstStyle/>
            <a:p>
              <a:endParaRPr lang="en-US"/>
            </a:p>
          </p:txBody>
        </p:sp>
      </p:grpSp>
      <p:grpSp>
        <p:nvGrpSpPr>
          <p:cNvPr id="64" name="Group 64"/>
          <p:cNvGrpSpPr/>
          <p:nvPr/>
        </p:nvGrpSpPr>
        <p:grpSpPr>
          <a:xfrm>
            <a:off x="8979769" y="12919472"/>
            <a:ext cx="328464" cy="328464"/>
            <a:chOff x="0" y="0"/>
            <a:chExt cx="437952" cy="437952"/>
          </a:xfrm>
        </p:grpSpPr>
        <p:sp>
          <p:nvSpPr>
            <p:cNvPr id="65" name="Freeform 65"/>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D4E0EA"/>
            </a:solidFill>
          </p:spPr>
          <p:txBody>
            <a:bodyPr/>
            <a:lstStyle/>
            <a:p>
              <a:endParaRPr lang="en-US"/>
            </a:p>
          </p:txBody>
        </p:sp>
        <p:sp>
          <p:nvSpPr>
            <p:cNvPr id="66" name="Freeform 66"/>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67" name="TextBox 67"/>
          <p:cNvSpPr txBox="1"/>
          <p:nvPr/>
        </p:nvSpPr>
        <p:spPr>
          <a:xfrm>
            <a:off x="9077995" y="12967841"/>
            <a:ext cx="132010" cy="250825"/>
          </a:xfrm>
          <a:prstGeom prst="rect">
            <a:avLst/>
          </a:prstGeom>
        </p:spPr>
        <p:txBody>
          <a:bodyPr lIns="0" tIns="0" rIns="0" bIns="0" rtlCol="0" anchor="t">
            <a:spAutoFit/>
          </a:bodyPr>
          <a:lstStyle/>
          <a:p>
            <a:pPr algn="ctr">
              <a:lnSpc>
                <a:spcPts val="1625"/>
              </a:lnSpc>
            </a:pPr>
            <a:r>
              <a:rPr lang="en-US" sz="1625" b="1" spc="-50">
                <a:solidFill>
                  <a:srgbClr val="1F1F1E"/>
                </a:solidFill>
                <a:latin typeface="Arial Bold"/>
                <a:ea typeface="Arial Bold"/>
                <a:cs typeface="Arial Bold"/>
                <a:sym typeface="Arial Bold"/>
              </a:rPr>
              <a:t>8</a:t>
            </a:r>
          </a:p>
        </p:txBody>
      </p:sp>
      <p:sp>
        <p:nvSpPr>
          <p:cNvPr id="68" name="TextBox 68"/>
          <p:cNvSpPr txBox="1"/>
          <p:nvPr/>
        </p:nvSpPr>
        <p:spPr>
          <a:xfrm>
            <a:off x="9923710" y="12868424"/>
            <a:ext cx="1847404" cy="242888"/>
          </a:xfrm>
          <a:prstGeom prst="rect">
            <a:avLst/>
          </a:prstGeom>
        </p:spPr>
        <p:txBody>
          <a:bodyPr lIns="0" tIns="0" rIns="0" bIns="0" rtlCol="0" anchor="t">
            <a:spAutoFit/>
          </a:bodyPr>
          <a:lstStyle/>
          <a:p>
            <a:pPr algn="l">
              <a:lnSpc>
                <a:spcPts val="1687"/>
              </a:lnSpc>
            </a:pPr>
            <a:r>
              <a:rPr lang="en-US" sz="1375" b="1" spc="-41">
                <a:solidFill>
                  <a:srgbClr val="1F1F1E"/>
                </a:solidFill>
                <a:latin typeface="Arial Bold"/>
                <a:ea typeface="Arial Bold"/>
                <a:cs typeface="Arial Bold"/>
                <a:sym typeface="Arial Bold"/>
              </a:rPr>
              <a:t>Bảng Địa chỉ giao hàng</a:t>
            </a:r>
          </a:p>
        </p:txBody>
      </p:sp>
      <p:sp>
        <p:nvSpPr>
          <p:cNvPr id="69" name="TextBox 69"/>
          <p:cNvSpPr txBox="1"/>
          <p:nvPr/>
        </p:nvSpPr>
        <p:spPr>
          <a:xfrm>
            <a:off x="9923710" y="13136761"/>
            <a:ext cx="7868245" cy="234950"/>
          </a:xfrm>
          <a:prstGeom prst="rect">
            <a:avLst/>
          </a:prstGeom>
        </p:spPr>
        <p:txBody>
          <a:bodyPr lIns="0" tIns="0" rIns="0" bIns="0" rtlCol="0" anchor="t">
            <a:spAutoFit/>
          </a:bodyPr>
          <a:lstStyle/>
          <a:p>
            <a:pPr algn="l">
              <a:lnSpc>
                <a:spcPts val="1750"/>
              </a:lnSpc>
            </a:pPr>
            <a:r>
              <a:rPr lang="en-US" sz="1062" spc="-22">
                <a:solidFill>
                  <a:srgbClr val="1F1F1E"/>
                </a:solidFill>
                <a:latin typeface="Arial"/>
                <a:ea typeface="Arial"/>
                <a:cs typeface="Arial"/>
                <a:sym typeface="Arial"/>
              </a:rPr>
              <a:t>Lưu trữ thông tin về các địa chỉ giao hàng của khách hàng.</a:t>
            </a:r>
          </a:p>
        </p:txBody>
      </p:sp>
      <p:sp>
        <p:nvSpPr>
          <p:cNvPr id="70" name="TextBox 70"/>
          <p:cNvSpPr txBox="1"/>
          <p:nvPr/>
        </p:nvSpPr>
        <p:spPr>
          <a:xfrm>
            <a:off x="10470498" y="5535932"/>
            <a:ext cx="7450574" cy="487362"/>
          </a:xfrm>
          <a:prstGeom prst="rect">
            <a:avLst/>
          </a:prstGeom>
        </p:spPr>
        <p:txBody>
          <a:bodyPr lIns="0" tIns="0" rIns="0" bIns="0" rtlCol="0" anchor="t">
            <a:spAutoFit/>
          </a:bodyPr>
          <a:lstStyle/>
          <a:p>
            <a:pPr algn="ctr">
              <a:lnSpc>
                <a:spcPts val="3437"/>
              </a:lnSpc>
              <a:spcBef>
                <a:spcPct val="0"/>
              </a:spcBef>
            </a:pPr>
            <a:r>
              <a:rPr lang="en-US" sz="2750" spc="-83">
                <a:solidFill>
                  <a:srgbClr val="1F1F1E"/>
                </a:solidFill>
                <a:latin typeface="Arial"/>
                <a:ea typeface="Arial"/>
                <a:cs typeface="Arial"/>
                <a:sym typeface="Arial"/>
              </a:rPr>
              <a:t>Lưu trữ thông tin về các khách hàng của cửa hàng.</a:t>
            </a:r>
          </a:p>
        </p:txBody>
      </p:sp>
      <p:sp>
        <p:nvSpPr>
          <p:cNvPr id="71" name="TextBox 71"/>
          <p:cNvSpPr txBox="1"/>
          <p:nvPr/>
        </p:nvSpPr>
        <p:spPr>
          <a:xfrm>
            <a:off x="10145010" y="7237413"/>
            <a:ext cx="8101550" cy="915987"/>
          </a:xfrm>
          <a:prstGeom prst="rect">
            <a:avLst/>
          </a:prstGeom>
        </p:spPr>
        <p:txBody>
          <a:bodyPr lIns="0" tIns="0" rIns="0" bIns="0" rtlCol="0" anchor="t">
            <a:spAutoFit/>
          </a:bodyPr>
          <a:lstStyle/>
          <a:p>
            <a:pPr algn="l">
              <a:lnSpc>
                <a:spcPts val="3437"/>
              </a:lnSpc>
              <a:spcBef>
                <a:spcPct val="0"/>
              </a:spcBef>
            </a:pPr>
            <a:r>
              <a:rPr lang="en-US" sz="2750" spc="-83">
                <a:solidFill>
                  <a:srgbClr val="1F1F1E"/>
                </a:solidFill>
                <a:latin typeface="Arial"/>
                <a:ea typeface="Arial"/>
                <a:cs typeface="Arial"/>
                <a:sym typeface="Arial"/>
              </a:rPr>
              <a:t> Lưu trữ thông tin về các địa chỉ giao hàng của khách hàng.</a:t>
            </a:r>
          </a:p>
        </p:txBody>
      </p:sp>
      <p:grpSp>
        <p:nvGrpSpPr>
          <p:cNvPr id="72" name="Group 72"/>
          <p:cNvGrpSpPr/>
          <p:nvPr/>
        </p:nvGrpSpPr>
        <p:grpSpPr>
          <a:xfrm>
            <a:off x="9400707" y="6779466"/>
            <a:ext cx="355862" cy="355862"/>
            <a:chOff x="0" y="0"/>
            <a:chExt cx="437952" cy="437952"/>
          </a:xfrm>
        </p:grpSpPr>
        <p:sp>
          <p:nvSpPr>
            <p:cNvPr id="73" name="Freeform 73"/>
            <p:cNvSpPr/>
            <p:nvPr/>
          </p:nvSpPr>
          <p:spPr>
            <a:xfrm>
              <a:off x="6350" y="6350"/>
              <a:ext cx="425196" cy="425196"/>
            </a:xfrm>
            <a:custGeom>
              <a:avLst/>
              <a:gdLst/>
              <a:ahLst/>
              <a:cxnLst/>
              <a:rect l="l" t="t" r="r" b="b"/>
              <a:pathLst>
                <a:path w="425196" h="425196">
                  <a:moveTo>
                    <a:pt x="0" y="79375"/>
                  </a:moveTo>
                  <a:cubicBezTo>
                    <a:pt x="0" y="35560"/>
                    <a:pt x="35560" y="0"/>
                    <a:pt x="79375" y="0"/>
                  </a:cubicBezTo>
                  <a:lnTo>
                    <a:pt x="345821" y="0"/>
                  </a:lnTo>
                  <a:cubicBezTo>
                    <a:pt x="389636" y="0"/>
                    <a:pt x="425196" y="35560"/>
                    <a:pt x="425196" y="79375"/>
                  </a:cubicBezTo>
                  <a:lnTo>
                    <a:pt x="425196" y="345821"/>
                  </a:lnTo>
                  <a:cubicBezTo>
                    <a:pt x="425196" y="389636"/>
                    <a:pt x="389636" y="425196"/>
                    <a:pt x="345821" y="425196"/>
                  </a:cubicBezTo>
                  <a:lnTo>
                    <a:pt x="79375" y="425196"/>
                  </a:lnTo>
                  <a:cubicBezTo>
                    <a:pt x="35560" y="425196"/>
                    <a:pt x="0" y="389763"/>
                    <a:pt x="0" y="345821"/>
                  </a:cubicBezTo>
                  <a:close/>
                </a:path>
              </a:pathLst>
            </a:custGeom>
            <a:solidFill>
              <a:srgbClr val="D4E0EA"/>
            </a:solidFill>
          </p:spPr>
          <p:txBody>
            <a:bodyPr/>
            <a:lstStyle/>
            <a:p>
              <a:endParaRPr lang="en-US"/>
            </a:p>
          </p:txBody>
        </p:sp>
        <p:sp>
          <p:nvSpPr>
            <p:cNvPr id="74" name="Freeform 74"/>
            <p:cNvSpPr/>
            <p:nvPr/>
          </p:nvSpPr>
          <p:spPr>
            <a:xfrm>
              <a:off x="0" y="0"/>
              <a:ext cx="437896" cy="437896"/>
            </a:xfrm>
            <a:custGeom>
              <a:avLst/>
              <a:gdLst/>
              <a:ahLst/>
              <a:cxnLst/>
              <a:rect l="l" t="t" r="r" b="b"/>
              <a:pathLst>
                <a:path w="437896" h="437896">
                  <a:moveTo>
                    <a:pt x="0" y="85725"/>
                  </a:moveTo>
                  <a:cubicBezTo>
                    <a:pt x="0" y="38354"/>
                    <a:pt x="38354" y="0"/>
                    <a:pt x="85725" y="0"/>
                  </a:cubicBezTo>
                  <a:lnTo>
                    <a:pt x="352171" y="0"/>
                  </a:lnTo>
                  <a:lnTo>
                    <a:pt x="352171" y="6350"/>
                  </a:lnTo>
                  <a:lnTo>
                    <a:pt x="352171" y="0"/>
                  </a:lnTo>
                  <a:lnTo>
                    <a:pt x="352171" y="6350"/>
                  </a:lnTo>
                  <a:lnTo>
                    <a:pt x="352171" y="0"/>
                  </a:lnTo>
                  <a:cubicBezTo>
                    <a:pt x="399542" y="0"/>
                    <a:pt x="437896" y="38354"/>
                    <a:pt x="437896" y="85725"/>
                  </a:cubicBezTo>
                  <a:lnTo>
                    <a:pt x="437896" y="352171"/>
                  </a:lnTo>
                  <a:lnTo>
                    <a:pt x="431546" y="352171"/>
                  </a:lnTo>
                  <a:lnTo>
                    <a:pt x="437896" y="352171"/>
                  </a:lnTo>
                  <a:cubicBezTo>
                    <a:pt x="437896" y="399542"/>
                    <a:pt x="399542" y="437896"/>
                    <a:pt x="352171" y="437896"/>
                  </a:cubicBezTo>
                  <a:lnTo>
                    <a:pt x="352171" y="431546"/>
                  </a:lnTo>
                  <a:lnTo>
                    <a:pt x="352171" y="437896"/>
                  </a:lnTo>
                  <a:lnTo>
                    <a:pt x="85725" y="437896"/>
                  </a:lnTo>
                  <a:lnTo>
                    <a:pt x="85725" y="431546"/>
                  </a:lnTo>
                  <a:lnTo>
                    <a:pt x="85725" y="437896"/>
                  </a:lnTo>
                  <a:cubicBezTo>
                    <a:pt x="38354" y="437896"/>
                    <a:pt x="0" y="399542"/>
                    <a:pt x="0" y="352171"/>
                  </a:cubicBezTo>
                  <a:lnTo>
                    <a:pt x="0" y="85725"/>
                  </a:lnTo>
                  <a:lnTo>
                    <a:pt x="6350" y="85725"/>
                  </a:lnTo>
                  <a:lnTo>
                    <a:pt x="0" y="85725"/>
                  </a:lnTo>
                  <a:moveTo>
                    <a:pt x="12700" y="85725"/>
                  </a:moveTo>
                  <a:lnTo>
                    <a:pt x="12700" y="352171"/>
                  </a:lnTo>
                  <a:lnTo>
                    <a:pt x="6350" y="352171"/>
                  </a:lnTo>
                  <a:lnTo>
                    <a:pt x="12700" y="352171"/>
                  </a:lnTo>
                  <a:cubicBezTo>
                    <a:pt x="12700" y="392557"/>
                    <a:pt x="45339" y="425196"/>
                    <a:pt x="85725" y="425196"/>
                  </a:cubicBezTo>
                  <a:lnTo>
                    <a:pt x="352171" y="425196"/>
                  </a:lnTo>
                  <a:cubicBezTo>
                    <a:pt x="392557" y="425196"/>
                    <a:pt x="425196" y="392557"/>
                    <a:pt x="425196" y="352171"/>
                  </a:cubicBezTo>
                  <a:lnTo>
                    <a:pt x="425196" y="85725"/>
                  </a:lnTo>
                  <a:lnTo>
                    <a:pt x="431546" y="85725"/>
                  </a:lnTo>
                  <a:lnTo>
                    <a:pt x="425196" y="85725"/>
                  </a:lnTo>
                  <a:cubicBezTo>
                    <a:pt x="425196" y="45339"/>
                    <a:pt x="392557" y="12700"/>
                    <a:pt x="352171" y="12700"/>
                  </a:cubicBezTo>
                  <a:lnTo>
                    <a:pt x="85725" y="12700"/>
                  </a:lnTo>
                  <a:lnTo>
                    <a:pt x="85725" y="6350"/>
                  </a:lnTo>
                  <a:lnTo>
                    <a:pt x="85725" y="12700"/>
                  </a:lnTo>
                  <a:cubicBezTo>
                    <a:pt x="45339" y="12700"/>
                    <a:pt x="12700" y="45339"/>
                    <a:pt x="12700" y="85725"/>
                  </a:cubicBezTo>
                  <a:close/>
                </a:path>
              </a:pathLst>
            </a:custGeom>
            <a:solidFill>
              <a:srgbClr val="9FBDD3"/>
            </a:solidFill>
          </p:spPr>
          <p:txBody>
            <a:bodyPr/>
            <a:lstStyle/>
            <a:p>
              <a:endParaRPr lang="en-US"/>
            </a:p>
          </p:txBody>
        </p:sp>
      </p:grpSp>
      <p:sp>
        <p:nvSpPr>
          <p:cNvPr id="75" name="TextBox 75"/>
          <p:cNvSpPr txBox="1"/>
          <p:nvPr/>
        </p:nvSpPr>
        <p:spPr>
          <a:xfrm>
            <a:off x="9132152" y="6776287"/>
            <a:ext cx="978159" cy="446490"/>
          </a:xfrm>
          <a:prstGeom prst="rect">
            <a:avLst/>
          </a:prstGeom>
        </p:spPr>
        <p:txBody>
          <a:bodyPr lIns="0" tIns="0" rIns="0" bIns="0" rtlCol="0" anchor="t">
            <a:spAutoFit/>
          </a:bodyPr>
          <a:lstStyle/>
          <a:p>
            <a:pPr algn="ctr">
              <a:lnSpc>
                <a:spcPts val="2952"/>
              </a:lnSpc>
            </a:pPr>
            <a:r>
              <a:rPr lang="en-US" sz="2952" b="1" spc="-90">
                <a:solidFill>
                  <a:srgbClr val="1F1F1E"/>
                </a:solidFill>
                <a:latin typeface="Arial Bold"/>
                <a:ea typeface="Arial Bold"/>
                <a:cs typeface="Arial Bold"/>
                <a:sym typeface="Arial Bold"/>
              </a:rPr>
              <a:t>8</a:t>
            </a:r>
          </a:p>
        </p:txBody>
      </p:sp>
      <p:sp>
        <p:nvSpPr>
          <p:cNvPr id="76" name="TextBox 76"/>
          <p:cNvSpPr txBox="1"/>
          <p:nvPr/>
        </p:nvSpPr>
        <p:spPr>
          <a:xfrm>
            <a:off x="9953283" y="6762375"/>
            <a:ext cx="5099891" cy="446463"/>
          </a:xfrm>
          <a:prstGeom prst="rect">
            <a:avLst/>
          </a:prstGeom>
        </p:spPr>
        <p:txBody>
          <a:bodyPr lIns="0" tIns="0" rIns="0" bIns="0" rtlCol="0" anchor="t">
            <a:spAutoFit/>
          </a:bodyPr>
          <a:lstStyle/>
          <a:p>
            <a:pPr algn="ctr">
              <a:lnSpc>
                <a:spcPts val="2952"/>
              </a:lnSpc>
              <a:spcBef>
                <a:spcPct val="0"/>
              </a:spcBef>
            </a:pPr>
            <a:r>
              <a:rPr lang="en-US" sz="2952" b="1" spc="-90">
                <a:solidFill>
                  <a:srgbClr val="1F1F1E"/>
                </a:solidFill>
                <a:latin typeface="Arial Bold"/>
                <a:ea typeface="Arial Bold"/>
                <a:cs typeface="Arial Bold"/>
                <a:sym typeface="Arial Bold"/>
              </a:rPr>
              <a:t>Bảng Địa chỉ giao hàng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1028700"/>
            <a:ext cx="8210550" cy="7038975"/>
          </a:xfrm>
          <a:custGeom>
            <a:avLst/>
            <a:gdLst/>
            <a:ahLst/>
            <a:cxnLst/>
            <a:rect l="l" t="t" r="r" b="b"/>
            <a:pathLst>
              <a:path w="8210550" h="7038975">
                <a:moveTo>
                  <a:pt x="0" y="0"/>
                </a:moveTo>
                <a:lnTo>
                  <a:pt x="8210550" y="0"/>
                </a:lnTo>
                <a:lnTo>
                  <a:pt x="8210550" y="7038975"/>
                </a:lnTo>
                <a:lnTo>
                  <a:pt x="0" y="7038975"/>
                </a:lnTo>
                <a:lnTo>
                  <a:pt x="0" y="0"/>
                </a:lnTo>
                <a:close/>
              </a:path>
            </a:pathLst>
          </a:custGeom>
          <a:blipFill>
            <a:blip r:embed="rId3"/>
            <a:stretch>
              <a:fillRect/>
            </a:stretch>
          </a:blipFill>
        </p:spPr>
        <p:txBody>
          <a:bodyPr/>
          <a:lstStyle/>
          <a:p>
            <a:endParaRPr lang="en-US"/>
          </a:p>
        </p:txBody>
      </p:sp>
      <p:sp>
        <p:nvSpPr>
          <p:cNvPr id="3" name="Freeform 3" descr="preencoded.png"/>
          <p:cNvSpPr/>
          <p:nvPr/>
        </p:nvSpPr>
        <p:spPr>
          <a:xfrm>
            <a:off x="496044" y="15119002"/>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4"/>
            <a:stretch>
              <a:fillRect t="-248" b="-248"/>
            </a:stretch>
          </a:blipFill>
        </p:spPr>
        <p:txBody>
          <a:bodyPr/>
          <a:lstStyle/>
          <a:p>
            <a:endParaRPr lang="en-US"/>
          </a:p>
        </p:txBody>
      </p:sp>
      <p:sp>
        <p:nvSpPr>
          <p:cNvPr id="4" name="Freeform 4" descr="preencoded.png"/>
          <p:cNvSpPr/>
          <p:nvPr/>
        </p:nvSpPr>
        <p:spPr>
          <a:xfrm>
            <a:off x="9640044" y="389781"/>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5"/>
            <a:stretch>
              <a:fillRect t="-248" b="-248"/>
            </a:stretch>
          </a:blipFill>
        </p:spPr>
        <p:txBody>
          <a:bodyPr/>
          <a:lstStyle/>
          <a:p>
            <a:endParaRPr lang="en-US"/>
          </a:p>
        </p:txBody>
      </p:sp>
      <p:sp>
        <p:nvSpPr>
          <p:cNvPr id="5" name="Freeform 5" descr="preencoded.png"/>
          <p:cNvSpPr/>
          <p:nvPr/>
        </p:nvSpPr>
        <p:spPr>
          <a:xfrm>
            <a:off x="9698834" y="1920776"/>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6"/>
            <a:stretch>
              <a:fillRect t="-248" b="-248"/>
            </a:stretch>
          </a:blipFill>
        </p:spPr>
        <p:txBody>
          <a:bodyPr/>
          <a:lstStyle/>
          <a:p>
            <a:endParaRPr lang="en-US"/>
          </a:p>
        </p:txBody>
      </p:sp>
      <p:sp>
        <p:nvSpPr>
          <p:cNvPr id="6" name="Freeform 6" descr="preencoded.png"/>
          <p:cNvSpPr/>
          <p:nvPr/>
        </p:nvSpPr>
        <p:spPr>
          <a:xfrm>
            <a:off x="9698834" y="3695471"/>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7"/>
            <a:stretch>
              <a:fillRect t="-248" b="-248"/>
            </a:stretch>
          </a:blipFill>
        </p:spPr>
        <p:txBody>
          <a:bodyPr/>
          <a:lstStyle/>
          <a:p>
            <a:endParaRPr lang="en-US"/>
          </a:p>
        </p:txBody>
      </p:sp>
      <p:sp>
        <p:nvSpPr>
          <p:cNvPr id="7" name="Freeform 7" descr="preencoded.png"/>
          <p:cNvSpPr/>
          <p:nvPr/>
        </p:nvSpPr>
        <p:spPr>
          <a:xfrm>
            <a:off x="9698834" y="5089167"/>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8"/>
            <a:stretch>
              <a:fillRect t="-248" b="-248"/>
            </a:stretch>
          </a:blipFill>
        </p:spPr>
        <p:txBody>
          <a:bodyPr/>
          <a:lstStyle/>
          <a:p>
            <a:endParaRPr lang="en-US"/>
          </a:p>
        </p:txBody>
      </p:sp>
      <p:sp>
        <p:nvSpPr>
          <p:cNvPr id="8" name="Freeform 8" descr="preencoded.png"/>
          <p:cNvSpPr/>
          <p:nvPr/>
        </p:nvSpPr>
        <p:spPr>
          <a:xfrm>
            <a:off x="9753259" y="6811979"/>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9"/>
            <a:stretch>
              <a:fillRect t="-248" b="-248"/>
            </a:stretch>
          </a:blipFill>
        </p:spPr>
        <p:txBody>
          <a:bodyPr/>
          <a:lstStyle/>
          <a:p>
            <a:endParaRPr lang="en-US"/>
          </a:p>
        </p:txBody>
      </p:sp>
      <p:sp>
        <p:nvSpPr>
          <p:cNvPr id="9" name="Freeform 9" descr="preencoded.png"/>
          <p:cNvSpPr/>
          <p:nvPr/>
        </p:nvSpPr>
        <p:spPr>
          <a:xfrm>
            <a:off x="9753259" y="8203224"/>
            <a:ext cx="708720" cy="1134070"/>
          </a:xfrm>
          <a:custGeom>
            <a:avLst/>
            <a:gdLst/>
            <a:ahLst/>
            <a:cxnLst/>
            <a:rect l="l" t="t" r="r" b="b"/>
            <a:pathLst>
              <a:path w="708720" h="1134070">
                <a:moveTo>
                  <a:pt x="0" y="0"/>
                </a:moveTo>
                <a:lnTo>
                  <a:pt x="708720" y="0"/>
                </a:lnTo>
                <a:lnTo>
                  <a:pt x="708720" y="1134070"/>
                </a:lnTo>
                <a:lnTo>
                  <a:pt x="0" y="1134070"/>
                </a:lnTo>
                <a:lnTo>
                  <a:pt x="0" y="0"/>
                </a:lnTo>
                <a:close/>
              </a:path>
            </a:pathLst>
          </a:custGeom>
          <a:blipFill>
            <a:blip r:embed="rId10"/>
            <a:stretch>
              <a:fillRect t="-248" b="-248"/>
            </a:stretch>
          </a:blipFill>
        </p:spPr>
        <p:txBody>
          <a:bodyPr/>
          <a:lstStyle/>
          <a:p>
            <a:endParaRPr lang="en-US"/>
          </a:p>
        </p:txBody>
      </p:sp>
      <p:sp>
        <p:nvSpPr>
          <p:cNvPr id="10" name="Freeform 10"/>
          <p:cNvSpPr/>
          <p:nvPr/>
        </p:nvSpPr>
        <p:spPr>
          <a:xfrm>
            <a:off x="296949" y="8424256"/>
            <a:ext cx="863166" cy="1351042"/>
          </a:xfrm>
          <a:custGeom>
            <a:avLst/>
            <a:gdLst/>
            <a:ahLst/>
            <a:cxnLst/>
            <a:rect l="l" t="t" r="r" b="b"/>
            <a:pathLst>
              <a:path w="863166" h="1351042">
                <a:moveTo>
                  <a:pt x="0" y="0"/>
                </a:moveTo>
                <a:lnTo>
                  <a:pt x="863166" y="0"/>
                </a:lnTo>
                <a:lnTo>
                  <a:pt x="863166" y="1351041"/>
                </a:lnTo>
                <a:lnTo>
                  <a:pt x="0" y="1351041"/>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496044" y="313581"/>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Mô hình ERD</a:t>
            </a:r>
          </a:p>
        </p:txBody>
      </p:sp>
      <p:sp>
        <p:nvSpPr>
          <p:cNvPr id="12" name="TextBox 12"/>
          <p:cNvSpPr txBox="1"/>
          <p:nvPr/>
        </p:nvSpPr>
        <p:spPr>
          <a:xfrm>
            <a:off x="1417290" y="15222587"/>
            <a:ext cx="1771947" cy="242888"/>
          </a:xfrm>
          <a:prstGeom prst="rect">
            <a:avLst/>
          </a:prstGeom>
        </p:spPr>
        <p:txBody>
          <a:bodyPr lIns="0" tIns="0" rIns="0" bIns="0" rtlCol="0" anchor="t">
            <a:spAutoFit/>
          </a:bodyPr>
          <a:lstStyle/>
          <a:p>
            <a:pPr algn="l">
              <a:lnSpc>
                <a:spcPts val="1687"/>
              </a:lnSpc>
            </a:pPr>
            <a:r>
              <a:rPr lang="en-US" sz="1375" b="1" spc="-41">
                <a:solidFill>
                  <a:srgbClr val="1F1F1E"/>
                </a:solidFill>
                <a:latin typeface="Arial Bold"/>
                <a:ea typeface="Arial Bold"/>
                <a:cs typeface="Arial Bold"/>
                <a:sym typeface="Arial Bold"/>
              </a:rPr>
              <a:t>Nhân viên</a:t>
            </a:r>
          </a:p>
        </p:txBody>
      </p:sp>
      <p:sp>
        <p:nvSpPr>
          <p:cNvPr id="13" name="TextBox 13"/>
          <p:cNvSpPr txBox="1"/>
          <p:nvPr/>
        </p:nvSpPr>
        <p:spPr>
          <a:xfrm>
            <a:off x="1417290" y="15490924"/>
            <a:ext cx="16374666" cy="234950"/>
          </a:xfrm>
          <a:prstGeom prst="rect">
            <a:avLst/>
          </a:prstGeom>
        </p:spPr>
        <p:txBody>
          <a:bodyPr lIns="0" tIns="0" rIns="0" bIns="0" rtlCol="0" anchor="t">
            <a:spAutoFit/>
          </a:bodyPr>
          <a:lstStyle/>
          <a:p>
            <a:pPr algn="l">
              <a:lnSpc>
                <a:spcPts val="1750"/>
              </a:lnSpc>
            </a:pPr>
            <a:r>
              <a:rPr lang="en-US" sz="1062" spc="-22">
                <a:solidFill>
                  <a:srgbClr val="1F1F1E"/>
                </a:solidFill>
                <a:latin typeface="Arial"/>
                <a:ea typeface="Arial"/>
                <a:cs typeface="Arial"/>
                <a:sym typeface="Arial"/>
              </a:rPr>
              <a:t>Có thể quản lý nhiều sản phẩm điện thoại.</a:t>
            </a:r>
          </a:p>
        </p:txBody>
      </p:sp>
      <p:sp>
        <p:nvSpPr>
          <p:cNvPr id="14" name="TextBox 14"/>
          <p:cNvSpPr txBox="1"/>
          <p:nvPr/>
        </p:nvSpPr>
        <p:spPr>
          <a:xfrm>
            <a:off x="10561290" y="464790"/>
            <a:ext cx="3770326" cy="513571"/>
          </a:xfrm>
          <a:prstGeom prst="rect">
            <a:avLst/>
          </a:prstGeom>
        </p:spPr>
        <p:txBody>
          <a:bodyPr lIns="0" tIns="0" rIns="0" bIns="0" rtlCol="0" anchor="t">
            <a:spAutoFit/>
          </a:bodyPr>
          <a:lstStyle/>
          <a:p>
            <a:pPr algn="l">
              <a:lnSpc>
                <a:spcPts val="3651"/>
              </a:lnSpc>
            </a:pPr>
            <a:r>
              <a:rPr lang="en-US" sz="2974" b="1" spc="-89">
                <a:solidFill>
                  <a:srgbClr val="1F1F1E"/>
                </a:solidFill>
                <a:latin typeface="Arial Bold"/>
                <a:ea typeface="Arial Bold"/>
                <a:cs typeface="Arial Bold"/>
                <a:sym typeface="Arial Bold"/>
              </a:rPr>
              <a:t>Mô hình ERD</a:t>
            </a:r>
          </a:p>
        </p:txBody>
      </p:sp>
      <p:sp>
        <p:nvSpPr>
          <p:cNvPr id="15" name="TextBox 15"/>
          <p:cNvSpPr txBox="1"/>
          <p:nvPr/>
        </p:nvSpPr>
        <p:spPr>
          <a:xfrm>
            <a:off x="10561290" y="711696"/>
            <a:ext cx="7572974" cy="1209080"/>
          </a:xfrm>
          <a:prstGeom prst="rect">
            <a:avLst/>
          </a:prstGeom>
        </p:spPr>
        <p:txBody>
          <a:bodyPr lIns="0" tIns="0" rIns="0" bIns="0" rtlCol="0" anchor="t">
            <a:spAutoFit/>
          </a:bodyPr>
          <a:lstStyle/>
          <a:p>
            <a:pPr algn="l">
              <a:lnSpc>
                <a:spcPts val="4714"/>
              </a:lnSpc>
            </a:pPr>
            <a:r>
              <a:rPr lang="en-US" sz="2862" spc="-60">
                <a:solidFill>
                  <a:srgbClr val="1F1F1E"/>
                </a:solidFill>
                <a:latin typeface="Arial"/>
                <a:ea typeface="Arial"/>
                <a:cs typeface="Arial"/>
                <a:sym typeface="Arial"/>
              </a:rPr>
              <a:t>Biểu diễn các mối quan hệ giữa các bảng dữ liệu.</a:t>
            </a:r>
          </a:p>
        </p:txBody>
      </p:sp>
      <p:sp>
        <p:nvSpPr>
          <p:cNvPr id="16" name="TextBox 16"/>
          <p:cNvSpPr txBox="1"/>
          <p:nvPr/>
        </p:nvSpPr>
        <p:spPr>
          <a:xfrm>
            <a:off x="10793933" y="1955537"/>
            <a:ext cx="2771137" cy="532274"/>
          </a:xfrm>
          <a:prstGeom prst="rect">
            <a:avLst/>
          </a:prstGeom>
        </p:spPr>
        <p:txBody>
          <a:bodyPr lIns="0" tIns="0" rIns="0" bIns="0" rtlCol="0" anchor="t">
            <a:spAutoFit/>
          </a:bodyPr>
          <a:lstStyle/>
          <a:p>
            <a:pPr algn="l">
              <a:lnSpc>
                <a:spcPts val="3773"/>
              </a:lnSpc>
            </a:pPr>
            <a:r>
              <a:rPr lang="en-US" sz="3074" b="1" spc="-92">
                <a:solidFill>
                  <a:srgbClr val="1F1F1E"/>
                </a:solidFill>
                <a:latin typeface="Arial Bold"/>
                <a:ea typeface="Arial Bold"/>
                <a:cs typeface="Arial Bold"/>
                <a:sym typeface="Arial Bold"/>
              </a:rPr>
              <a:t>Khách hàng</a:t>
            </a:r>
          </a:p>
        </p:txBody>
      </p:sp>
      <p:sp>
        <p:nvSpPr>
          <p:cNvPr id="17" name="TextBox 17"/>
          <p:cNvSpPr txBox="1"/>
          <p:nvPr/>
        </p:nvSpPr>
        <p:spPr>
          <a:xfrm>
            <a:off x="10715026" y="2313109"/>
            <a:ext cx="7572974" cy="1292975"/>
          </a:xfrm>
          <a:prstGeom prst="rect">
            <a:avLst/>
          </a:prstGeom>
        </p:spPr>
        <p:txBody>
          <a:bodyPr lIns="0" tIns="0" rIns="0" bIns="0" rtlCol="0" anchor="t">
            <a:spAutoFit/>
          </a:bodyPr>
          <a:lstStyle/>
          <a:p>
            <a:pPr algn="l">
              <a:lnSpc>
                <a:spcPts val="5044"/>
              </a:lnSpc>
            </a:pPr>
            <a:r>
              <a:rPr lang="en-US" sz="3062" spc="-64">
                <a:solidFill>
                  <a:srgbClr val="1F1F1E"/>
                </a:solidFill>
                <a:latin typeface="Arial"/>
                <a:ea typeface="Arial"/>
                <a:cs typeface="Arial"/>
                <a:sym typeface="Arial"/>
              </a:rPr>
              <a:t>Có thể mua nhiều sản phẩm và có nhiều địa chỉ giao hàng.</a:t>
            </a:r>
          </a:p>
        </p:txBody>
      </p:sp>
      <p:sp>
        <p:nvSpPr>
          <p:cNvPr id="18" name="TextBox 18"/>
          <p:cNvSpPr txBox="1"/>
          <p:nvPr/>
        </p:nvSpPr>
        <p:spPr>
          <a:xfrm>
            <a:off x="10793933" y="3644184"/>
            <a:ext cx="2544048" cy="532274"/>
          </a:xfrm>
          <a:prstGeom prst="rect">
            <a:avLst/>
          </a:prstGeom>
        </p:spPr>
        <p:txBody>
          <a:bodyPr lIns="0" tIns="0" rIns="0" bIns="0" rtlCol="0" anchor="t">
            <a:spAutoFit/>
          </a:bodyPr>
          <a:lstStyle/>
          <a:p>
            <a:pPr algn="l">
              <a:lnSpc>
                <a:spcPts val="3773"/>
              </a:lnSpc>
            </a:pPr>
            <a:r>
              <a:rPr lang="en-US" sz="3074" b="1" spc="-92">
                <a:solidFill>
                  <a:srgbClr val="1F1F1E"/>
                </a:solidFill>
                <a:latin typeface="Arial Bold"/>
                <a:ea typeface="Arial Bold"/>
                <a:cs typeface="Arial Bold"/>
                <a:sym typeface="Arial Bold"/>
              </a:rPr>
              <a:t>Điện thoại</a:t>
            </a:r>
          </a:p>
        </p:txBody>
      </p:sp>
      <p:sp>
        <p:nvSpPr>
          <p:cNvPr id="19" name="TextBox 19"/>
          <p:cNvSpPr txBox="1"/>
          <p:nvPr/>
        </p:nvSpPr>
        <p:spPr>
          <a:xfrm>
            <a:off x="10815757" y="4100258"/>
            <a:ext cx="7064040" cy="631902"/>
          </a:xfrm>
          <a:prstGeom prst="rect">
            <a:avLst/>
          </a:prstGeom>
        </p:spPr>
        <p:txBody>
          <a:bodyPr lIns="0" tIns="0" rIns="0" bIns="0" rtlCol="0" anchor="t">
            <a:spAutoFit/>
          </a:bodyPr>
          <a:lstStyle/>
          <a:p>
            <a:pPr algn="l">
              <a:lnSpc>
                <a:spcPts val="4879"/>
              </a:lnSpc>
            </a:pPr>
            <a:r>
              <a:rPr lang="en-US" sz="2962" spc="-62">
                <a:solidFill>
                  <a:srgbClr val="1F1F1E"/>
                </a:solidFill>
                <a:latin typeface="Arial"/>
                <a:ea typeface="Arial"/>
                <a:cs typeface="Arial"/>
                <a:sym typeface="Arial"/>
              </a:rPr>
              <a:t>Có thể được mua bởi nhiều khách hàng.</a:t>
            </a:r>
          </a:p>
        </p:txBody>
      </p:sp>
      <p:sp>
        <p:nvSpPr>
          <p:cNvPr id="20" name="TextBox 20"/>
          <p:cNvSpPr txBox="1"/>
          <p:nvPr/>
        </p:nvSpPr>
        <p:spPr>
          <a:xfrm>
            <a:off x="10815757" y="4976702"/>
            <a:ext cx="2749313" cy="513571"/>
          </a:xfrm>
          <a:prstGeom prst="rect">
            <a:avLst/>
          </a:prstGeom>
        </p:spPr>
        <p:txBody>
          <a:bodyPr lIns="0" tIns="0" rIns="0" bIns="0" rtlCol="0" anchor="t">
            <a:spAutoFit/>
          </a:bodyPr>
          <a:lstStyle/>
          <a:p>
            <a:pPr algn="l">
              <a:lnSpc>
                <a:spcPts val="3651"/>
              </a:lnSpc>
            </a:pPr>
            <a:r>
              <a:rPr lang="en-US" sz="2974" b="1" spc="-89">
                <a:solidFill>
                  <a:srgbClr val="1F1F1E"/>
                </a:solidFill>
                <a:latin typeface="Arial Bold"/>
                <a:ea typeface="Arial Bold"/>
                <a:cs typeface="Arial Bold"/>
                <a:sym typeface="Arial Bold"/>
              </a:rPr>
              <a:t>Cấu hình</a:t>
            </a:r>
          </a:p>
        </p:txBody>
      </p:sp>
      <p:sp>
        <p:nvSpPr>
          <p:cNvPr id="21" name="TextBox 21"/>
          <p:cNvSpPr txBox="1"/>
          <p:nvPr/>
        </p:nvSpPr>
        <p:spPr>
          <a:xfrm>
            <a:off x="10815757" y="5475227"/>
            <a:ext cx="7359255" cy="1251027"/>
          </a:xfrm>
          <a:prstGeom prst="rect">
            <a:avLst/>
          </a:prstGeom>
        </p:spPr>
        <p:txBody>
          <a:bodyPr lIns="0" tIns="0" rIns="0" bIns="0" rtlCol="0" anchor="t">
            <a:spAutoFit/>
          </a:bodyPr>
          <a:lstStyle/>
          <a:p>
            <a:pPr algn="l">
              <a:lnSpc>
                <a:spcPts val="4879"/>
              </a:lnSpc>
            </a:pPr>
            <a:r>
              <a:rPr lang="en-US" sz="2962" spc="-62">
                <a:solidFill>
                  <a:srgbClr val="1F1F1E"/>
                </a:solidFill>
                <a:latin typeface="Arial"/>
                <a:ea typeface="Arial"/>
                <a:cs typeface="Arial"/>
                <a:sym typeface="Arial"/>
              </a:rPr>
              <a:t>Có thể được sử dụng cho nhiều sản phẩm điện thoại.</a:t>
            </a:r>
          </a:p>
        </p:txBody>
      </p:sp>
      <p:sp>
        <p:nvSpPr>
          <p:cNvPr id="22" name="TextBox 22"/>
          <p:cNvSpPr txBox="1"/>
          <p:nvPr/>
        </p:nvSpPr>
        <p:spPr>
          <a:xfrm>
            <a:off x="10674505" y="6886988"/>
            <a:ext cx="3673272" cy="513571"/>
          </a:xfrm>
          <a:prstGeom prst="rect">
            <a:avLst/>
          </a:prstGeom>
        </p:spPr>
        <p:txBody>
          <a:bodyPr lIns="0" tIns="0" rIns="0" bIns="0" rtlCol="0" anchor="t">
            <a:spAutoFit/>
          </a:bodyPr>
          <a:lstStyle/>
          <a:p>
            <a:pPr algn="l">
              <a:lnSpc>
                <a:spcPts val="3651"/>
              </a:lnSpc>
            </a:pPr>
            <a:r>
              <a:rPr lang="en-US" sz="2974" b="1" spc="-89">
                <a:solidFill>
                  <a:srgbClr val="1F1F1E"/>
                </a:solidFill>
                <a:latin typeface="Arial Bold"/>
                <a:ea typeface="Arial Bold"/>
                <a:cs typeface="Arial Bold"/>
                <a:sym typeface="Arial Bold"/>
              </a:rPr>
              <a:t>Nhà sản xuất</a:t>
            </a:r>
          </a:p>
        </p:txBody>
      </p:sp>
      <p:sp>
        <p:nvSpPr>
          <p:cNvPr id="23" name="TextBox 23"/>
          <p:cNvSpPr txBox="1"/>
          <p:nvPr/>
        </p:nvSpPr>
        <p:spPr>
          <a:xfrm>
            <a:off x="10674505" y="8357581"/>
            <a:ext cx="3657110" cy="513571"/>
          </a:xfrm>
          <a:prstGeom prst="rect">
            <a:avLst/>
          </a:prstGeom>
        </p:spPr>
        <p:txBody>
          <a:bodyPr lIns="0" tIns="0" rIns="0" bIns="0" rtlCol="0" anchor="t">
            <a:spAutoFit/>
          </a:bodyPr>
          <a:lstStyle/>
          <a:p>
            <a:pPr algn="l">
              <a:lnSpc>
                <a:spcPts val="3651"/>
              </a:lnSpc>
            </a:pPr>
            <a:r>
              <a:rPr lang="en-US" sz="2974" b="1" spc="-89">
                <a:solidFill>
                  <a:srgbClr val="1F1F1E"/>
                </a:solidFill>
                <a:latin typeface="Arial Bold"/>
                <a:ea typeface="Arial Bold"/>
                <a:cs typeface="Arial Bold"/>
                <a:sym typeface="Arial Bold"/>
              </a:rPr>
              <a:t>Thương hiệu</a:t>
            </a:r>
          </a:p>
        </p:txBody>
      </p:sp>
      <p:sp>
        <p:nvSpPr>
          <p:cNvPr id="24" name="TextBox 24"/>
          <p:cNvSpPr txBox="1"/>
          <p:nvPr/>
        </p:nvSpPr>
        <p:spPr>
          <a:xfrm>
            <a:off x="10715026" y="8842576"/>
            <a:ext cx="6713482" cy="1209080"/>
          </a:xfrm>
          <a:prstGeom prst="rect">
            <a:avLst/>
          </a:prstGeom>
        </p:spPr>
        <p:txBody>
          <a:bodyPr lIns="0" tIns="0" rIns="0" bIns="0" rtlCol="0" anchor="t">
            <a:spAutoFit/>
          </a:bodyPr>
          <a:lstStyle/>
          <a:p>
            <a:pPr algn="l">
              <a:lnSpc>
                <a:spcPts val="4714"/>
              </a:lnSpc>
            </a:pPr>
            <a:r>
              <a:rPr lang="en-US" sz="2862" spc="-60">
                <a:solidFill>
                  <a:srgbClr val="1F1F1E"/>
                </a:solidFill>
                <a:latin typeface="Arial"/>
                <a:ea typeface="Arial"/>
                <a:cs typeface="Arial"/>
                <a:sym typeface="Arial"/>
              </a:rPr>
              <a:t>Có thể bao gồm nhiều sản phẩm điện thoại.</a:t>
            </a:r>
          </a:p>
        </p:txBody>
      </p:sp>
      <p:sp>
        <p:nvSpPr>
          <p:cNvPr id="25" name="TextBox 25"/>
          <p:cNvSpPr txBox="1"/>
          <p:nvPr/>
        </p:nvSpPr>
        <p:spPr>
          <a:xfrm>
            <a:off x="10755154" y="7486284"/>
            <a:ext cx="6994684" cy="533083"/>
          </a:xfrm>
          <a:prstGeom prst="rect">
            <a:avLst/>
          </a:prstGeom>
        </p:spPr>
        <p:txBody>
          <a:bodyPr lIns="0" tIns="0" rIns="0" bIns="0" rtlCol="0" anchor="t">
            <a:spAutoFit/>
          </a:bodyPr>
          <a:lstStyle/>
          <a:p>
            <a:pPr algn="ctr">
              <a:lnSpc>
                <a:spcPts val="3812"/>
              </a:lnSpc>
              <a:spcBef>
                <a:spcPct val="0"/>
              </a:spcBef>
            </a:pPr>
            <a:r>
              <a:rPr lang="en-US" sz="3049" spc="-92">
                <a:solidFill>
                  <a:srgbClr val="1F1F1E"/>
                </a:solidFill>
                <a:latin typeface="Arial"/>
                <a:ea typeface="Arial"/>
                <a:cs typeface="Arial"/>
                <a:sym typeface="Arial"/>
              </a:rPr>
              <a:t>Có thể sản xuất nhiều sản phẩm điện thoại.</a:t>
            </a:r>
          </a:p>
        </p:txBody>
      </p:sp>
      <p:sp>
        <p:nvSpPr>
          <p:cNvPr id="26" name="TextBox 26"/>
          <p:cNvSpPr txBox="1"/>
          <p:nvPr/>
        </p:nvSpPr>
        <p:spPr>
          <a:xfrm>
            <a:off x="1417290" y="8357581"/>
            <a:ext cx="3657110" cy="513571"/>
          </a:xfrm>
          <a:prstGeom prst="rect">
            <a:avLst/>
          </a:prstGeom>
        </p:spPr>
        <p:txBody>
          <a:bodyPr lIns="0" tIns="0" rIns="0" bIns="0" rtlCol="0" anchor="t">
            <a:spAutoFit/>
          </a:bodyPr>
          <a:lstStyle/>
          <a:p>
            <a:pPr algn="l">
              <a:lnSpc>
                <a:spcPts val="3651"/>
              </a:lnSpc>
            </a:pPr>
            <a:r>
              <a:rPr lang="en-US" sz="2974" b="1" spc="-89">
                <a:solidFill>
                  <a:srgbClr val="1F1F1E"/>
                </a:solidFill>
                <a:latin typeface="Arial Bold"/>
                <a:ea typeface="Arial Bold"/>
                <a:cs typeface="Arial Bold"/>
                <a:sym typeface="Arial Bold"/>
              </a:rPr>
              <a:t>Nhân viên</a:t>
            </a:r>
          </a:p>
        </p:txBody>
      </p:sp>
      <p:sp>
        <p:nvSpPr>
          <p:cNvPr id="27" name="TextBox 27"/>
          <p:cNvSpPr txBox="1"/>
          <p:nvPr/>
        </p:nvSpPr>
        <p:spPr>
          <a:xfrm>
            <a:off x="1457810" y="8842576"/>
            <a:ext cx="7213077" cy="1209090"/>
          </a:xfrm>
          <a:prstGeom prst="rect">
            <a:avLst/>
          </a:prstGeom>
        </p:spPr>
        <p:txBody>
          <a:bodyPr lIns="0" tIns="0" rIns="0" bIns="0" rtlCol="0" anchor="t">
            <a:spAutoFit/>
          </a:bodyPr>
          <a:lstStyle/>
          <a:p>
            <a:pPr algn="l">
              <a:lnSpc>
                <a:spcPts val="4714"/>
              </a:lnSpc>
            </a:pPr>
            <a:r>
              <a:rPr lang="en-US" sz="2862" spc="-60">
                <a:solidFill>
                  <a:srgbClr val="1F1F1E"/>
                </a:solidFill>
                <a:latin typeface="Arial"/>
                <a:ea typeface="Arial"/>
                <a:cs typeface="Arial"/>
                <a:sym typeface="Arial"/>
              </a:rPr>
              <a:t>Có thể quản lý nhiều sản phẩm điện thoại.</a:t>
            </a:r>
          </a:p>
          <a:p>
            <a:pPr algn="l">
              <a:lnSpc>
                <a:spcPts val="4714"/>
              </a:lnSpc>
            </a:pPr>
            <a:endParaRPr lang="en-US" sz="2862" spc="-60">
              <a:solidFill>
                <a:srgbClr val="1F1F1E"/>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sp>
        <p:nvSpPr>
          <p:cNvPr id="2" name="TextBox 2"/>
          <p:cNvSpPr txBox="1"/>
          <p:nvPr/>
        </p:nvSpPr>
        <p:spPr>
          <a:xfrm>
            <a:off x="629990" y="409278"/>
            <a:ext cx="6277719" cy="615950"/>
          </a:xfrm>
          <a:prstGeom prst="rect">
            <a:avLst/>
          </a:prstGeom>
        </p:spPr>
        <p:txBody>
          <a:bodyPr lIns="0" tIns="0" rIns="0" bIns="0" rtlCol="0" anchor="t">
            <a:spAutoFit/>
          </a:bodyPr>
          <a:lstStyle/>
          <a:p>
            <a:pPr algn="l">
              <a:lnSpc>
                <a:spcPts val="4375"/>
              </a:lnSpc>
            </a:pPr>
            <a:r>
              <a:rPr lang="en-US" sz="3500" b="1" spc="-106">
                <a:solidFill>
                  <a:srgbClr val="1F1F1E"/>
                </a:solidFill>
                <a:latin typeface="Arial Bold"/>
                <a:ea typeface="Arial Bold"/>
                <a:cs typeface="Arial Bold"/>
                <a:sym typeface="Arial Bold"/>
              </a:rPr>
              <a:t>Mô hình dữ liệu trong hệ thống</a:t>
            </a:r>
          </a:p>
        </p:txBody>
      </p:sp>
      <p:sp>
        <p:nvSpPr>
          <p:cNvPr id="3" name="Freeform 3" descr="preencoded.png"/>
          <p:cNvSpPr/>
          <p:nvPr/>
        </p:nvSpPr>
        <p:spPr>
          <a:xfrm>
            <a:off x="304399" y="1028700"/>
            <a:ext cx="10218980" cy="6726981"/>
          </a:xfrm>
          <a:custGeom>
            <a:avLst/>
            <a:gdLst/>
            <a:ahLst/>
            <a:cxnLst/>
            <a:rect l="l" t="t" r="r" b="b"/>
            <a:pathLst>
              <a:path w="10218980" h="6726981">
                <a:moveTo>
                  <a:pt x="0" y="0"/>
                </a:moveTo>
                <a:lnTo>
                  <a:pt x="10218979" y="0"/>
                </a:lnTo>
                <a:lnTo>
                  <a:pt x="10218979" y="6726981"/>
                </a:lnTo>
                <a:lnTo>
                  <a:pt x="0" y="6726981"/>
                </a:lnTo>
                <a:lnTo>
                  <a:pt x="0" y="0"/>
                </a:lnTo>
                <a:close/>
              </a:path>
            </a:pathLst>
          </a:custGeom>
          <a:blipFill>
            <a:blip r:embed="rId3"/>
            <a:stretch>
              <a:fillRect t="-388" r="-4666" b="-3660"/>
            </a:stretch>
          </a:blipFill>
        </p:spPr>
        <p:txBody>
          <a:bodyPr/>
          <a:lstStyle/>
          <a:p>
            <a:endParaRPr lang="en-US"/>
          </a:p>
        </p:txBody>
      </p:sp>
      <p:grpSp>
        <p:nvGrpSpPr>
          <p:cNvPr id="4" name="Group 4"/>
          <p:cNvGrpSpPr/>
          <p:nvPr/>
        </p:nvGrpSpPr>
        <p:grpSpPr>
          <a:xfrm>
            <a:off x="4814144" y="9427369"/>
            <a:ext cx="11627644" cy="9525"/>
            <a:chOff x="0" y="0"/>
            <a:chExt cx="15503525" cy="12700"/>
          </a:xfrm>
        </p:grpSpPr>
        <p:sp>
          <p:nvSpPr>
            <p:cNvPr id="5" name="Freeform 5"/>
            <p:cNvSpPr/>
            <p:nvPr/>
          </p:nvSpPr>
          <p:spPr>
            <a:xfrm>
              <a:off x="0" y="0"/>
              <a:ext cx="15503525" cy="12700"/>
            </a:xfrm>
            <a:custGeom>
              <a:avLst/>
              <a:gdLst/>
              <a:ahLst/>
              <a:cxnLst/>
              <a:rect l="l" t="t" r="r" b="b"/>
              <a:pathLst>
                <a:path w="15503525" h="12700">
                  <a:moveTo>
                    <a:pt x="0" y="6350"/>
                  </a:moveTo>
                  <a:cubicBezTo>
                    <a:pt x="0" y="2794"/>
                    <a:pt x="2794" y="0"/>
                    <a:pt x="6350" y="0"/>
                  </a:cubicBezTo>
                  <a:lnTo>
                    <a:pt x="15497175" y="0"/>
                  </a:lnTo>
                  <a:cubicBezTo>
                    <a:pt x="15500731" y="0"/>
                    <a:pt x="15503525" y="2794"/>
                    <a:pt x="15503525" y="6350"/>
                  </a:cubicBezTo>
                  <a:cubicBezTo>
                    <a:pt x="15503525" y="9906"/>
                    <a:pt x="15500731" y="12700"/>
                    <a:pt x="15497175" y="12700"/>
                  </a:cubicBezTo>
                  <a:lnTo>
                    <a:pt x="6350" y="12700"/>
                  </a:lnTo>
                  <a:cubicBezTo>
                    <a:pt x="2794" y="12700"/>
                    <a:pt x="0" y="9906"/>
                    <a:pt x="0" y="6350"/>
                  </a:cubicBezTo>
                  <a:close/>
                </a:path>
              </a:pathLst>
            </a:custGeom>
            <a:solidFill>
              <a:srgbClr val="7A8E9F"/>
            </a:solidFill>
          </p:spPr>
          <p:txBody>
            <a:bodyPr/>
            <a:lstStyle/>
            <a:p>
              <a:endParaRPr lang="en-US"/>
            </a:p>
          </p:txBody>
        </p:sp>
      </p:grpSp>
      <p:grpSp>
        <p:nvGrpSpPr>
          <p:cNvPr id="6" name="Group 6"/>
          <p:cNvGrpSpPr/>
          <p:nvPr/>
        </p:nvGrpSpPr>
        <p:grpSpPr>
          <a:xfrm>
            <a:off x="7038975" y="9908679"/>
            <a:ext cx="10574090" cy="9525"/>
            <a:chOff x="0" y="0"/>
            <a:chExt cx="14098787" cy="12700"/>
          </a:xfrm>
        </p:grpSpPr>
        <p:sp>
          <p:nvSpPr>
            <p:cNvPr id="7" name="Freeform 7"/>
            <p:cNvSpPr/>
            <p:nvPr/>
          </p:nvSpPr>
          <p:spPr>
            <a:xfrm>
              <a:off x="0" y="0"/>
              <a:ext cx="14098778" cy="12700"/>
            </a:xfrm>
            <a:custGeom>
              <a:avLst/>
              <a:gdLst/>
              <a:ahLst/>
              <a:cxnLst/>
              <a:rect l="l" t="t" r="r" b="b"/>
              <a:pathLst>
                <a:path w="14098778" h="12700">
                  <a:moveTo>
                    <a:pt x="0" y="6350"/>
                  </a:moveTo>
                  <a:cubicBezTo>
                    <a:pt x="0" y="2794"/>
                    <a:pt x="2794" y="0"/>
                    <a:pt x="6350" y="0"/>
                  </a:cubicBezTo>
                  <a:lnTo>
                    <a:pt x="14092428" y="0"/>
                  </a:lnTo>
                  <a:cubicBezTo>
                    <a:pt x="14095985" y="0"/>
                    <a:pt x="14098778" y="2794"/>
                    <a:pt x="14098778" y="6350"/>
                  </a:cubicBezTo>
                  <a:cubicBezTo>
                    <a:pt x="14098778" y="9906"/>
                    <a:pt x="14095985" y="12700"/>
                    <a:pt x="14092428" y="12700"/>
                  </a:cubicBezTo>
                  <a:lnTo>
                    <a:pt x="6350" y="12700"/>
                  </a:lnTo>
                  <a:cubicBezTo>
                    <a:pt x="2794" y="12700"/>
                    <a:pt x="0" y="9906"/>
                    <a:pt x="0" y="6350"/>
                  </a:cubicBezTo>
                  <a:close/>
                </a:path>
              </a:pathLst>
            </a:custGeom>
            <a:solidFill>
              <a:srgbClr val="7A8E9F"/>
            </a:solidFill>
          </p:spPr>
          <p:txBody>
            <a:bodyPr/>
            <a:lstStyle/>
            <a:p>
              <a:endParaRPr lang="en-US"/>
            </a:p>
          </p:txBody>
        </p:sp>
      </p:grpSp>
      <p:grpSp>
        <p:nvGrpSpPr>
          <p:cNvPr id="8" name="Group 8"/>
          <p:cNvGrpSpPr/>
          <p:nvPr/>
        </p:nvGrpSpPr>
        <p:grpSpPr>
          <a:xfrm>
            <a:off x="8092679" y="10594776"/>
            <a:ext cx="9520386" cy="9525"/>
            <a:chOff x="0" y="0"/>
            <a:chExt cx="12693848" cy="12700"/>
          </a:xfrm>
        </p:grpSpPr>
        <p:sp>
          <p:nvSpPr>
            <p:cNvPr id="9" name="Freeform 9"/>
            <p:cNvSpPr/>
            <p:nvPr/>
          </p:nvSpPr>
          <p:spPr>
            <a:xfrm>
              <a:off x="0" y="0"/>
              <a:ext cx="12693904" cy="12700"/>
            </a:xfrm>
            <a:custGeom>
              <a:avLst/>
              <a:gdLst/>
              <a:ahLst/>
              <a:cxnLst/>
              <a:rect l="l" t="t" r="r" b="b"/>
              <a:pathLst>
                <a:path w="12693904" h="12700">
                  <a:moveTo>
                    <a:pt x="0" y="6350"/>
                  </a:moveTo>
                  <a:cubicBezTo>
                    <a:pt x="0" y="2794"/>
                    <a:pt x="2794" y="0"/>
                    <a:pt x="6350" y="0"/>
                  </a:cubicBezTo>
                  <a:lnTo>
                    <a:pt x="12687554" y="0"/>
                  </a:lnTo>
                  <a:cubicBezTo>
                    <a:pt x="12691111" y="0"/>
                    <a:pt x="12693904" y="2794"/>
                    <a:pt x="12693904" y="6350"/>
                  </a:cubicBezTo>
                  <a:cubicBezTo>
                    <a:pt x="12693904" y="9906"/>
                    <a:pt x="12691111" y="12700"/>
                    <a:pt x="12687554" y="12700"/>
                  </a:cubicBezTo>
                  <a:lnTo>
                    <a:pt x="6350" y="12700"/>
                  </a:lnTo>
                  <a:cubicBezTo>
                    <a:pt x="2794" y="12700"/>
                    <a:pt x="0" y="9906"/>
                    <a:pt x="0" y="6350"/>
                  </a:cubicBezTo>
                  <a:close/>
                </a:path>
              </a:pathLst>
            </a:custGeom>
            <a:solidFill>
              <a:srgbClr val="7A8E9F"/>
            </a:solidFill>
          </p:spPr>
          <p:txBody>
            <a:bodyPr/>
            <a:lstStyle/>
            <a:p>
              <a:endParaRPr lang="en-US"/>
            </a:p>
          </p:txBody>
        </p:sp>
      </p:grpSp>
      <p:sp>
        <p:nvSpPr>
          <p:cNvPr id="10" name="Freeform 10" descr="preencoded.png"/>
          <p:cNvSpPr/>
          <p:nvPr/>
        </p:nvSpPr>
        <p:spPr>
          <a:xfrm>
            <a:off x="672554" y="10622012"/>
            <a:ext cx="8428733" cy="641151"/>
          </a:xfrm>
          <a:custGeom>
            <a:avLst/>
            <a:gdLst/>
            <a:ahLst/>
            <a:cxnLst/>
            <a:rect l="l" t="t" r="r" b="b"/>
            <a:pathLst>
              <a:path w="8428733" h="641151">
                <a:moveTo>
                  <a:pt x="0" y="0"/>
                </a:moveTo>
                <a:lnTo>
                  <a:pt x="8428732" y="0"/>
                </a:lnTo>
                <a:lnTo>
                  <a:pt x="8428732" y="641152"/>
                </a:lnTo>
                <a:lnTo>
                  <a:pt x="0" y="641152"/>
                </a:lnTo>
                <a:lnTo>
                  <a:pt x="0" y="0"/>
                </a:lnTo>
                <a:close/>
              </a:path>
            </a:pathLst>
          </a:custGeom>
          <a:blipFill>
            <a:blip r:embed="rId4"/>
            <a:stretch>
              <a:fillRect l="-238" r="-238"/>
            </a:stretch>
          </a:blipFill>
        </p:spPr>
        <p:txBody>
          <a:bodyPr/>
          <a:lstStyle/>
          <a:p>
            <a:endParaRPr lang="en-US"/>
          </a:p>
        </p:txBody>
      </p:sp>
      <p:sp>
        <p:nvSpPr>
          <p:cNvPr id="11" name="TextBox 11"/>
          <p:cNvSpPr txBox="1"/>
          <p:nvPr/>
        </p:nvSpPr>
        <p:spPr>
          <a:xfrm>
            <a:off x="4814144" y="10648206"/>
            <a:ext cx="145405" cy="376238"/>
          </a:xfrm>
          <a:prstGeom prst="rect">
            <a:avLst/>
          </a:prstGeom>
        </p:spPr>
        <p:txBody>
          <a:bodyPr lIns="0" tIns="0" rIns="0" bIns="0" rtlCol="0" anchor="t">
            <a:spAutoFit/>
          </a:bodyPr>
          <a:lstStyle/>
          <a:p>
            <a:pPr algn="ctr">
              <a:lnSpc>
                <a:spcPts val="2812"/>
              </a:lnSpc>
            </a:pPr>
            <a:r>
              <a:rPr lang="en-US" sz="1750" b="1" spc="-53">
                <a:solidFill>
                  <a:srgbClr val="1F1F1E"/>
                </a:solidFill>
                <a:latin typeface="Arial Bold"/>
                <a:ea typeface="Arial Bold"/>
                <a:cs typeface="Arial Bold"/>
                <a:sym typeface="Arial Bold"/>
              </a:rPr>
              <a:t>4</a:t>
            </a:r>
          </a:p>
        </p:txBody>
      </p:sp>
      <p:sp>
        <p:nvSpPr>
          <p:cNvPr id="12" name="TextBox 12"/>
          <p:cNvSpPr txBox="1"/>
          <p:nvPr/>
        </p:nvSpPr>
        <p:spPr>
          <a:xfrm>
            <a:off x="9281220" y="10754320"/>
            <a:ext cx="712589" cy="588963"/>
          </a:xfrm>
          <a:prstGeom prst="rect">
            <a:avLst/>
          </a:prstGeom>
        </p:spPr>
        <p:txBody>
          <a:bodyPr lIns="0" tIns="0" rIns="0" bIns="0" rtlCol="0" anchor="t">
            <a:spAutoFit/>
          </a:bodyPr>
          <a:lstStyle/>
          <a:p>
            <a:pPr algn="l">
              <a:lnSpc>
                <a:spcPts val="2187"/>
              </a:lnSpc>
            </a:pPr>
            <a:r>
              <a:rPr lang="en-US" sz="1750" b="1" spc="-53">
                <a:solidFill>
                  <a:srgbClr val="1F1F1E"/>
                </a:solidFill>
                <a:latin typeface="Arial Bold"/>
                <a:ea typeface="Arial Bold"/>
                <a:cs typeface="Arial Bold"/>
                <a:sym typeface="Arial Bold"/>
              </a:rPr>
              <a:t>Dữ liệu</a:t>
            </a:r>
          </a:p>
        </p:txBody>
      </p:sp>
      <p:sp>
        <p:nvSpPr>
          <p:cNvPr id="13" name="Freeform 13" descr="preencoded.png"/>
          <p:cNvSpPr/>
          <p:nvPr/>
        </p:nvSpPr>
        <p:spPr>
          <a:xfrm>
            <a:off x="10950817" y="7133877"/>
            <a:ext cx="2107109" cy="641151"/>
          </a:xfrm>
          <a:custGeom>
            <a:avLst/>
            <a:gdLst/>
            <a:ahLst/>
            <a:cxnLst/>
            <a:rect l="l" t="t" r="r" b="b"/>
            <a:pathLst>
              <a:path w="2107109" h="641151">
                <a:moveTo>
                  <a:pt x="0" y="0"/>
                </a:moveTo>
                <a:lnTo>
                  <a:pt x="2107109" y="0"/>
                </a:lnTo>
                <a:lnTo>
                  <a:pt x="2107109" y="641152"/>
                </a:lnTo>
                <a:lnTo>
                  <a:pt x="0" y="641152"/>
                </a:lnTo>
                <a:lnTo>
                  <a:pt x="0" y="0"/>
                </a:lnTo>
                <a:close/>
              </a:path>
            </a:pathLst>
          </a:custGeom>
          <a:blipFill>
            <a:blip r:embed="rId5"/>
            <a:stretch>
              <a:fillRect l="-183" r="-183"/>
            </a:stretch>
          </a:blipFill>
        </p:spPr>
        <p:txBody>
          <a:bodyPr/>
          <a:lstStyle/>
          <a:p>
            <a:endParaRPr lang="en-US"/>
          </a:p>
        </p:txBody>
      </p:sp>
      <p:sp>
        <p:nvSpPr>
          <p:cNvPr id="14" name="TextBox 14"/>
          <p:cNvSpPr txBox="1"/>
          <p:nvPr/>
        </p:nvSpPr>
        <p:spPr>
          <a:xfrm>
            <a:off x="11959127" y="7229276"/>
            <a:ext cx="90339" cy="376238"/>
          </a:xfrm>
          <a:prstGeom prst="rect">
            <a:avLst/>
          </a:prstGeom>
        </p:spPr>
        <p:txBody>
          <a:bodyPr lIns="0" tIns="0" rIns="0" bIns="0" rtlCol="0" anchor="t">
            <a:spAutoFit/>
          </a:bodyPr>
          <a:lstStyle/>
          <a:p>
            <a:pPr algn="ctr">
              <a:lnSpc>
                <a:spcPts val="2812"/>
              </a:lnSpc>
            </a:pPr>
            <a:r>
              <a:rPr lang="en-US" sz="1750" b="1" spc="-53">
                <a:solidFill>
                  <a:srgbClr val="1F1F1E"/>
                </a:solidFill>
                <a:latin typeface="Arial Bold"/>
                <a:ea typeface="Arial Bold"/>
                <a:cs typeface="Arial Bold"/>
                <a:sym typeface="Arial Bold"/>
              </a:rPr>
              <a:t>1</a:t>
            </a:r>
          </a:p>
        </p:txBody>
      </p:sp>
      <p:sp>
        <p:nvSpPr>
          <p:cNvPr id="15" name="TextBox 15"/>
          <p:cNvSpPr txBox="1"/>
          <p:nvPr/>
        </p:nvSpPr>
        <p:spPr>
          <a:xfrm>
            <a:off x="13237858" y="7266186"/>
            <a:ext cx="2290465" cy="312737"/>
          </a:xfrm>
          <a:prstGeom prst="rect">
            <a:avLst/>
          </a:prstGeom>
        </p:spPr>
        <p:txBody>
          <a:bodyPr lIns="0" tIns="0" rIns="0" bIns="0" rtlCol="0" anchor="t">
            <a:spAutoFit/>
          </a:bodyPr>
          <a:lstStyle/>
          <a:p>
            <a:pPr algn="l">
              <a:lnSpc>
                <a:spcPts val="2187"/>
              </a:lnSpc>
            </a:pPr>
            <a:r>
              <a:rPr lang="en-US" sz="1750" b="1" spc="-53">
                <a:solidFill>
                  <a:srgbClr val="1F1F1E"/>
                </a:solidFill>
                <a:latin typeface="Arial Bold"/>
                <a:ea typeface="Arial Bold"/>
                <a:cs typeface="Arial Bold"/>
                <a:sym typeface="Arial Bold"/>
              </a:rPr>
              <a:t>Cơ sở dữ liệu</a:t>
            </a:r>
          </a:p>
        </p:txBody>
      </p:sp>
      <p:grpSp>
        <p:nvGrpSpPr>
          <p:cNvPr id="16" name="Group 16"/>
          <p:cNvGrpSpPr/>
          <p:nvPr/>
        </p:nvGrpSpPr>
        <p:grpSpPr>
          <a:xfrm>
            <a:off x="13102872" y="7792740"/>
            <a:ext cx="11627644" cy="9525"/>
            <a:chOff x="0" y="0"/>
            <a:chExt cx="15503525" cy="12700"/>
          </a:xfrm>
        </p:grpSpPr>
        <p:sp>
          <p:nvSpPr>
            <p:cNvPr id="17" name="Freeform 17"/>
            <p:cNvSpPr/>
            <p:nvPr/>
          </p:nvSpPr>
          <p:spPr>
            <a:xfrm>
              <a:off x="0" y="0"/>
              <a:ext cx="15503525" cy="12700"/>
            </a:xfrm>
            <a:custGeom>
              <a:avLst/>
              <a:gdLst/>
              <a:ahLst/>
              <a:cxnLst/>
              <a:rect l="l" t="t" r="r" b="b"/>
              <a:pathLst>
                <a:path w="15503525" h="12700">
                  <a:moveTo>
                    <a:pt x="0" y="6350"/>
                  </a:moveTo>
                  <a:cubicBezTo>
                    <a:pt x="0" y="2794"/>
                    <a:pt x="2794" y="0"/>
                    <a:pt x="6350" y="0"/>
                  </a:cubicBezTo>
                  <a:lnTo>
                    <a:pt x="15497175" y="0"/>
                  </a:lnTo>
                  <a:cubicBezTo>
                    <a:pt x="15500731" y="0"/>
                    <a:pt x="15503525" y="2794"/>
                    <a:pt x="15503525" y="6350"/>
                  </a:cubicBezTo>
                  <a:cubicBezTo>
                    <a:pt x="15503525" y="9906"/>
                    <a:pt x="15500731" y="12700"/>
                    <a:pt x="15497175" y="12700"/>
                  </a:cubicBezTo>
                  <a:lnTo>
                    <a:pt x="6350" y="12700"/>
                  </a:lnTo>
                  <a:cubicBezTo>
                    <a:pt x="2794" y="12700"/>
                    <a:pt x="0" y="9906"/>
                    <a:pt x="0" y="6350"/>
                  </a:cubicBezTo>
                  <a:close/>
                </a:path>
              </a:pathLst>
            </a:custGeom>
            <a:solidFill>
              <a:srgbClr val="7A8E9F"/>
            </a:solidFill>
          </p:spPr>
          <p:txBody>
            <a:bodyPr/>
            <a:lstStyle/>
            <a:p>
              <a:endParaRPr lang="en-US"/>
            </a:p>
          </p:txBody>
        </p:sp>
      </p:grpSp>
      <p:sp>
        <p:nvSpPr>
          <p:cNvPr id="18" name="Freeform 18" descr="preencoded.png"/>
          <p:cNvSpPr/>
          <p:nvPr/>
        </p:nvSpPr>
        <p:spPr>
          <a:xfrm>
            <a:off x="9897113" y="7819975"/>
            <a:ext cx="4214366" cy="641151"/>
          </a:xfrm>
          <a:custGeom>
            <a:avLst/>
            <a:gdLst/>
            <a:ahLst/>
            <a:cxnLst/>
            <a:rect l="l" t="t" r="r" b="b"/>
            <a:pathLst>
              <a:path w="4214366" h="641151">
                <a:moveTo>
                  <a:pt x="0" y="0"/>
                </a:moveTo>
                <a:lnTo>
                  <a:pt x="4214366" y="0"/>
                </a:lnTo>
                <a:lnTo>
                  <a:pt x="4214366" y="641151"/>
                </a:lnTo>
                <a:lnTo>
                  <a:pt x="0" y="641151"/>
                </a:lnTo>
                <a:lnTo>
                  <a:pt x="0" y="0"/>
                </a:lnTo>
                <a:close/>
              </a:path>
            </a:pathLst>
          </a:custGeom>
          <a:blipFill>
            <a:blip r:embed="rId6"/>
            <a:stretch>
              <a:fillRect l="-181" r="-181"/>
            </a:stretch>
          </a:blipFill>
        </p:spPr>
        <p:txBody>
          <a:bodyPr/>
          <a:lstStyle/>
          <a:p>
            <a:endParaRPr lang="en-US"/>
          </a:p>
        </p:txBody>
      </p:sp>
      <p:sp>
        <p:nvSpPr>
          <p:cNvPr id="19" name="TextBox 19"/>
          <p:cNvSpPr txBox="1"/>
          <p:nvPr/>
        </p:nvSpPr>
        <p:spPr>
          <a:xfrm>
            <a:off x="11936803" y="7846169"/>
            <a:ext cx="134987" cy="376238"/>
          </a:xfrm>
          <a:prstGeom prst="rect">
            <a:avLst/>
          </a:prstGeom>
        </p:spPr>
        <p:txBody>
          <a:bodyPr lIns="0" tIns="0" rIns="0" bIns="0" rtlCol="0" anchor="t">
            <a:spAutoFit/>
          </a:bodyPr>
          <a:lstStyle/>
          <a:p>
            <a:pPr algn="ctr">
              <a:lnSpc>
                <a:spcPts val="2812"/>
              </a:lnSpc>
            </a:pPr>
            <a:r>
              <a:rPr lang="en-US" sz="1750" b="1" spc="-53">
                <a:solidFill>
                  <a:srgbClr val="1F1F1E"/>
                </a:solidFill>
                <a:latin typeface="Arial Bold"/>
                <a:ea typeface="Arial Bold"/>
                <a:cs typeface="Arial Bold"/>
                <a:sym typeface="Arial Bold"/>
              </a:rPr>
              <a:t>2</a:t>
            </a:r>
          </a:p>
        </p:txBody>
      </p:sp>
      <p:sp>
        <p:nvSpPr>
          <p:cNvPr id="20" name="TextBox 20"/>
          <p:cNvSpPr txBox="1"/>
          <p:nvPr/>
        </p:nvSpPr>
        <p:spPr>
          <a:xfrm>
            <a:off x="14291413" y="7952284"/>
            <a:ext cx="1624466" cy="312737"/>
          </a:xfrm>
          <a:prstGeom prst="rect">
            <a:avLst/>
          </a:prstGeom>
        </p:spPr>
        <p:txBody>
          <a:bodyPr lIns="0" tIns="0" rIns="0" bIns="0" rtlCol="0" anchor="t">
            <a:spAutoFit/>
          </a:bodyPr>
          <a:lstStyle/>
          <a:p>
            <a:pPr algn="l">
              <a:lnSpc>
                <a:spcPts val="2187"/>
              </a:lnSpc>
            </a:pPr>
            <a:r>
              <a:rPr lang="en-US" sz="1750" b="1" spc="-53">
                <a:solidFill>
                  <a:srgbClr val="1F1F1E"/>
                </a:solidFill>
                <a:latin typeface="Arial Bold"/>
                <a:ea typeface="Arial Bold"/>
                <a:cs typeface="Arial Bold"/>
                <a:sym typeface="Arial Bold"/>
              </a:rPr>
              <a:t>Bảng</a:t>
            </a:r>
          </a:p>
        </p:txBody>
      </p:sp>
      <p:grpSp>
        <p:nvGrpSpPr>
          <p:cNvPr id="21" name="Group 21"/>
          <p:cNvGrpSpPr/>
          <p:nvPr/>
        </p:nvGrpSpPr>
        <p:grpSpPr>
          <a:xfrm>
            <a:off x="14156426" y="8478837"/>
            <a:ext cx="10574090" cy="9525"/>
            <a:chOff x="0" y="0"/>
            <a:chExt cx="14098787" cy="12700"/>
          </a:xfrm>
        </p:grpSpPr>
        <p:sp>
          <p:nvSpPr>
            <p:cNvPr id="22" name="Freeform 22"/>
            <p:cNvSpPr/>
            <p:nvPr/>
          </p:nvSpPr>
          <p:spPr>
            <a:xfrm>
              <a:off x="0" y="0"/>
              <a:ext cx="14098778" cy="12700"/>
            </a:xfrm>
            <a:custGeom>
              <a:avLst/>
              <a:gdLst/>
              <a:ahLst/>
              <a:cxnLst/>
              <a:rect l="l" t="t" r="r" b="b"/>
              <a:pathLst>
                <a:path w="14098778" h="12700">
                  <a:moveTo>
                    <a:pt x="0" y="6350"/>
                  </a:moveTo>
                  <a:cubicBezTo>
                    <a:pt x="0" y="2794"/>
                    <a:pt x="2794" y="0"/>
                    <a:pt x="6350" y="0"/>
                  </a:cubicBezTo>
                  <a:lnTo>
                    <a:pt x="14092428" y="0"/>
                  </a:lnTo>
                  <a:cubicBezTo>
                    <a:pt x="14095985" y="0"/>
                    <a:pt x="14098778" y="2794"/>
                    <a:pt x="14098778" y="6350"/>
                  </a:cubicBezTo>
                  <a:cubicBezTo>
                    <a:pt x="14098778" y="9906"/>
                    <a:pt x="14095985" y="12700"/>
                    <a:pt x="14092428" y="12700"/>
                  </a:cubicBezTo>
                  <a:lnTo>
                    <a:pt x="6350" y="12700"/>
                  </a:lnTo>
                  <a:cubicBezTo>
                    <a:pt x="2794" y="12700"/>
                    <a:pt x="0" y="9906"/>
                    <a:pt x="0" y="6350"/>
                  </a:cubicBezTo>
                  <a:close/>
                </a:path>
              </a:pathLst>
            </a:custGeom>
            <a:solidFill>
              <a:srgbClr val="7A8E9F"/>
            </a:solidFill>
          </p:spPr>
          <p:txBody>
            <a:bodyPr/>
            <a:lstStyle/>
            <a:p>
              <a:endParaRPr lang="en-US"/>
            </a:p>
          </p:txBody>
        </p:sp>
      </p:grpSp>
      <p:sp>
        <p:nvSpPr>
          <p:cNvPr id="23" name="Freeform 23" descr="preencoded.png"/>
          <p:cNvSpPr/>
          <p:nvPr/>
        </p:nvSpPr>
        <p:spPr>
          <a:xfrm>
            <a:off x="8843559" y="8506074"/>
            <a:ext cx="6321624" cy="641151"/>
          </a:xfrm>
          <a:custGeom>
            <a:avLst/>
            <a:gdLst/>
            <a:ahLst/>
            <a:cxnLst/>
            <a:rect l="l" t="t" r="r" b="b"/>
            <a:pathLst>
              <a:path w="6321624" h="641151">
                <a:moveTo>
                  <a:pt x="0" y="0"/>
                </a:moveTo>
                <a:lnTo>
                  <a:pt x="6321624" y="0"/>
                </a:lnTo>
                <a:lnTo>
                  <a:pt x="6321624" y="641151"/>
                </a:lnTo>
                <a:lnTo>
                  <a:pt x="0" y="641151"/>
                </a:lnTo>
                <a:lnTo>
                  <a:pt x="0" y="0"/>
                </a:lnTo>
                <a:close/>
              </a:path>
            </a:pathLst>
          </a:custGeom>
          <a:blipFill>
            <a:blip r:embed="rId7"/>
            <a:stretch>
              <a:fillRect l="-256" r="-256"/>
            </a:stretch>
          </a:blipFill>
        </p:spPr>
        <p:txBody>
          <a:bodyPr/>
          <a:lstStyle/>
          <a:p>
            <a:endParaRPr lang="en-US"/>
          </a:p>
        </p:txBody>
      </p:sp>
      <p:sp>
        <p:nvSpPr>
          <p:cNvPr id="24" name="TextBox 24"/>
          <p:cNvSpPr txBox="1"/>
          <p:nvPr/>
        </p:nvSpPr>
        <p:spPr>
          <a:xfrm>
            <a:off x="11935017" y="8532267"/>
            <a:ext cx="138410" cy="376238"/>
          </a:xfrm>
          <a:prstGeom prst="rect">
            <a:avLst/>
          </a:prstGeom>
        </p:spPr>
        <p:txBody>
          <a:bodyPr lIns="0" tIns="0" rIns="0" bIns="0" rtlCol="0" anchor="t">
            <a:spAutoFit/>
          </a:bodyPr>
          <a:lstStyle/>
          <a:p>
            <a:pPr algn="ctr">
              <a:lnSpc>
                <a:spcPts val="2812"/>
              </a:lnSpc>
            </a:pPr>
            <a:r>
              <a:rPr lang="en-US" sz="1750" b="1" spc="-53">
                <a:solidFill>
                  <a:srgbClr val="1F1F1E"/>
                </a:solidFill>
                <a:latin typeface="Arial Bold"/>
                <a:ea typeface="Arial Bold"/>
                <a:cs typeface="Arial Bold"/>
                <a:sym typeface="Arial Bold"/>
              </a:rPr>
              <a:t>3</a:t>
            </a:r>
          </a:p>
        </p:txBody>
      </p:sp>
      <p:sp>
        <p:nvSpPr>
          <p:cNvPr id="25" name="TextBox 25"/>
          <p:cNvSpPr txBox="1"/>
          <p:nvPr/>
        </p:nvSpPr>
        <p:spPr>
          <a:xfrm>
            <a:off x="15345116" y="8638381"/>
            <a:ext cx="366415" cy="312737"/>
          </a:xfrm>
          <a:prstGeom prst="rect">
            <a:avLst/>
          </a:prstGeom>
        </p:spPr>
        <p:txBody>
          <a:bodyPr lIns="0" tIns="0" rIns="0" bIns="0" rtlCol="0" anchor="t">
            <a:spAutoFit/>
          </a:bodyPr>
          <a:lstStyle/>
          <a:p>
            <a:pPr algn="l">
              <a:lnSpc>
                <a:spcPts val="2187"/>
              </a:lnSpc>
            </a:pPr>
            <a:r>
              <a:rPr lang="en-US" sz="1750" b="1" spc="-53">
                <a:solidFill>
                  <a:srgbClr val="1F1F1E"/>
                </a:solidFill>
                <a:latin typeface="Arial Bold"/>
                <a:ea typeface="Arial Bold"/>
                <a:cs typeface="Arial Bold"/>
                <a:sym typeface="Arial Bold"/>
              </a:rPr>
              <a:t>Cột</a:t>
            </a:r>
          </a:p>
        </p:txBody>
      </p:sp>
      <p:grpSp>
        <p:nvGrpSpPr>
          <p:cNvPr id="26" name="Group 26"/>
          <p:cNvGrpSpPr/>
          <p:nvPr/>
        </p:nvGrpSpPr>
        <p:grpSpPr>
          <a:xfrm>
            <a:off x="15210129" y="9164935"/>
            <a:ext cx="9520386" cy="9525"/>
            <a:chOff x="0" y="0"/>
            <a:chExt cx="12693848" cy="12700"/>
          </a:xfrm>
        </p:grpSpPr>
        <p:sp>
          <p:nvSpPr>
            <p:cNvPr id="27" name="Freeform 27"/>
            <p:cNvSpPr/>
            <p:nvPr/>
          </p:nvSpPr>
          <p:spPr>
            <a:xfrm>
              <a:off x="0" y="0"/>
              <a:ext cx="12693904" cy="12700"/>
            </a:xfrm>
            <a:custGeom>
              <a:avLst/>
              <a:gdLst/>
              <a:ahLst/>
              <a:cxnLst/>
              <a:rect l="l" t="t" r="r" b="b"/>
              <a:pathLst>
                <a:path w="12693904" h="12700">
                  <a:moveTo>
                    <a:pt x="0" y="6350"/>
                  </a:moveTo>
                  <a:cubicBezTo>
                    <a:pt x="0" y="2794"/>
                    <a:pt x="2794" y="0"/>
                    <a:pt x="6350" y="0"/>
                  </a:cubicBezTo>
                  <a:lnTo>
                    <a:pt x="12687554" y="0"/>
                  </a:lnTo>
                  <a:cubicBezTo>
                    <a:pt x="12691111" y="0"/>
                    <a:pt x="12693904" y="2794"/>
                    <a:pt x="12693904" y="6350"/>
                  </a:cubicBezTo>
                  <a:cubicBezTo>
                    <a:pt x="12693904" y="9906"/>
                    <a:pt x="12691111" y="12700"/>
                    <a:pt x="12687554" y="12700"/>
                  </a:cubicBezTo>
                  <a:lnTo>
                    <a:pt x="6350" y="12700"/>
                  </a:lnTo>
                  <a:cubicBezTo>
                    <a:pt x="2794" y="12700"/>
                    <a:pt x="0" y="9906"/>
                    <a:pt x="0" y="6350"/>
                  </a:cubicBezTo>
                  <a:close/>
                </a:path>
              </a:pathLst>
            </a:custGeom>
            <a:solidFill>
              <a:srgbClr val="7A8E9F"/>
            </a:solidFill>
          </p:spPr>
          <p:txBody>
            <a:bodyPr/>
            <a:lstStyle/>
            <a:p>
              <a:endParaRPr lang="en-US"/>
            </a:p>
          </p:txBody>
        </p:sp>
      </p:grpSp>
      <p:sp>
        <p:nvSpPr>
          <p:cNvPr id="28" name="Freeform 28" descr="preencoded.png"/>
          <p:cNvSpPr/>
          <p:nvPr/>
        </p:nvSpPr>
        <p:spPr>
          <a:xfrm>
            <a:off x="7790004" y="9192171"/>
            <a:ext cx="8428732" cy="641151"/>
          </a:xfrm>
          <a:custGeom>
            <a:avLst/>
            <a:gdLst/>
            <a:ahLst/>
            <a:cxnLst/>
            <a:rect l="l" t="t" r="r" b="b"/>
            <a:pathLst>
              <a:path w="8428732" h="641151">
                <a:moveTo>
                  <a:pt x="0" y="0"/>
                </a:moveTo>
                <a:lnTo>
                  <a:pt x="8428733" y="0"/>
                </a:lnTo>
                <a:lnTo>
                  <a:pt x="8428733" y="641151"/>
                </a:lnTo>
                <a:lnTo>
                  <a:pt x="0" y="641151"/>
                </a:lnTo>
                <a:lnTo>
                  <a:pt x="0" y="0"/>
                </a:lnTo>
                <a:close/>
              </a:path>
            </a:pathLst>
          </a:custGeom>
          <a:blipFill>
            <a:blip r:embed="rId4"/>
            <a:stretch>
              <a:fillRect l="-238" r="-238"/>
            </a:stretch>
          </a:blipFill>
        </p:spPr>
        <p:txBody>
          <a:bodyPr/>
          <a:lstStyle/>
          <a:p>
            <a:endParaRPr lang="en-US"/>
          </a:p>
        </p:txBody>
      </p:sp>
      <p:sp>
        <p:nvSpPr>
          <p:cNvPr id="29" name="TextBox 29"/>
          <p:cNvSpPr txBox="1"/>
          <p:nvPr/>
        </p:nvSpPr>
        <p:spPr>
          <a:xfrm>
            <a:off x="11931594" y="9218365"/>
            <a:ext cx="145405" cy="376238"/>
          </a:xfrm>
          <a:prstGeom prst="rect">
            <a:avLst/>
          </a:prstGeom>
        </p:spPr>
        <p:txBody>
          <a:bodyPr lIns="0" tIns="0" rIns="0" bIns="0" rtlCol="0" anchor="t">
            <a:spAutoFit/>
          </a:bodyPr>
          <a:lstStyle/>
          <a:p>
            <a:pPr algn="ctr">
              <a:lnSpc>
                <a:spcPts val="2812"/>
              </a:lnSpc>
            </a:pPr>
            <a:r>
              <a:rPr lang="en-US" sz="1750" b="1" spc="-53">
                <a:solidFill>
                  <a:srgbClr val="1F1F1E"/>
                </a:solidFill>
                <a:latin typeface="Arial Bold"/>
                <a:ea typeface="Arial Bold"/>
                <a:cs typeface="Arial Bold"/>
                <a:sym typeface="Arial Bold"/>
              </a:rPr>
              <a:t>4</a:t>
            </a:r>
          </a:p>
        </p:txBody>
      </p:sp>
      <p:sp>
        <p:nvSpPr>
          <p:cNvPr id="30" name="TextBox 30"/>
          <p:cNvSpPr txBox="1"/>
          <p:nvPr/>
        </p:nvSpPr>
        <p:spPr>
          <a:xfrm>
            <a:off x="16398671" y="9324479"/>
            <a:ext cx="712589" cy="588963"/>
          </a:xfrm>
          <a:prstGeom prst="rect">
            <a:avLst/>
          </a:prstGeom>
        </p:spPr>
        <p:txBody>
          <a:bodyPr lIns="0" tIns="0" rIns="0" bIns="0" rtlCol="0" anchor="t">
            <a:spAutoFit/>
          </a:bodyPr>
          <a:lstStyle/>
          <a:p>
            <a:pPr algn="l">
              <a:lnSpc>
                <a:spcPts val="2187"/>
              </a:lnSpc>
            </a:pPr>
            <a:r>
              <a:rPr lang="en-US" sz="1750" b="1" spc="-53">
                <a:solidFill>
                  <a:srgbClr val="1F1F1E"/>
                </a:solidFill>
                <a:latin typeface="Arial Bold"/>
                <a:ea typeface="Arial Bold"/>
                <a:cs typeface="Arial Bold"/>
                <a:sym typeface="Arial Bold"/>
              </a:rPr>
              <a:t>Dữ liệu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80466" y="1028700"/>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123130" y="3861098"/>
            <a:ext cx="5650143" cy="6425902"/>
            <a:chOff x="0" y="0"/>
            <a:chExt cx="1488104" cy="1692419"/>
          </a:xfrm>
        </p:grpSpPr>
        <p:sp>
          <p:nvSpPr>
            <p:cNvPr id="4" name="Freeform 4"/>
            <p:cNvSpPr/>
            <p:nvPr/>
          </p:nvSpPr>
          <p:spPr>
            <a:xfrm>
              <a:off x="0" y="0"/>
              <a:ext cx="1488104" cy="1692419"/>
            </a:xfrm>
            <a:custGeom>
              <a:avLst/>
              <a:gdLst/>
              <a:ahLst/>
              <a:cxnLst/>
              <a:rect l="l" t="t" r="r" b="b"/>
              <a:pathLst>
                <a:path w="1488104" h="1692419">
                  <a:moveTo>
                    <a:pt x="0" y="0"/>
                  </a:moveTo>
                  <a:lnTo>
                    <a:pt x="1488104" y="0"/>
                  </a:lnTo>
                  <a:lnTo>
                    <a:pt x="1488104" y="1692419"/>
                  </a:lnTo>
                  <a:lnTo>
                    <a:pt x="0" y="1692419"/>
                  </a:lnTo>
                  <a:close/>
                </a:path>
              </a:pathLst>
            </a:custGeom>
            <a:solidFill>
              <a:srgbClr val="E1EDFC"/>
            </a:solidFill>
          </p:spPr>
          <p:txBody>
            <a:bodyPr/>
            <a:lstStyle/>
            <a:p>
              <a:endParaRPr lang="en-US"/>
            </a:p>
          </p:txBody>
        </p:sp>
        <p:sp>
          <p:nvSpPr>
            <p:cNvPr id="5" name="TextBox 5"/>
            <p:cNvSpPr txBox="1"/>
            <p:nvPr/>
          </p:nvSpPr>
          <p:spPr>
            <a:xfrm>
              <a:off x="0" y="-47625"/>
              <a:ext cx="1488104" cy="1740044"/>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1108476" y="1028700"/>
            <a:ext cx="5664797" cy="56647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1738" b="-12041"/>
              </a:stretch>
            </a:blipFill>
          </p:spPr>
          <p:txBody>
            <a:bodyPr/>
            <a:lstStyle/>
            <a:p>
              <a:endParaRPr lang="en-US"/>
            </a:p>
          </p:txBody>
        </p:sp>
      </p:grpSp>
      <p:sp>
        <p:nvSpPr>
          <p:cNvPr id="8" name="TextBox 8"/>
          <p:cNvSpPr txBox="1"/>
          <p:nvPr/>
        </p:nvSpPr>
        <p:spPr>
          <a:xfrm>
            <a:off x="870989" y="4771504"/>
            <a:ext cx="9597780" cy="2809239"/>
          </a:xfrm>
          <a:prstGeom prst="rect">
            <a:avLst/>
          </a:prstGeom>
        </p:spPr>
        <p:txBody>
          <a:bodyPr lIns="0" tIns="0" rIns="0" bIns="0" rtlCol="0" anchor="t">
            <a:spAutoFit/>
          </a:bodyPr>
          <a:lstStyle/>
          <a:p>
            <a:pPr algn="just">
              <a:lnSpc>
                <a:spcPts val="6020"/>
              </a:lnSpc>
            </a:pPr>
            <a:r>
              <a:rPr lang="en-US" sz="4300" b="1">
                <a:solidFill>
                  <a:srgbClr val="021828"/>
                </a:solidFill>
                <a:latin typeface="Arial Bold"/>
                <a:ea typeface="Arial Bold"/>
                <a:cs typeface="Arial Bold"/>
                <a:sym typeface="Arial Bold"/>
              </a:rPr>
              <a:t>Chương 4: Kết quả nghiên cứu và phát triển phần mềm quản lý cửa hàng bán điện thoại</a:t>
            </a:r>
          </a:p>
          <a:p>
            <a:pPr algn="just">
              <a:lnSpc>
                <a:spcPts val="3500"/>
              </a:lnSpc>
            </a:pPr>
            <a:endParaRPr lang="en-US" sz="4300" b="1">
              <a:solidFill>
                <a:srgbClr val="021828"/>
              </a:solidFill>
              <a:latin typeface="Arial Bold"/>
              <a:ea typeface="Arial Bold"/>
              <a:cs typeface="Arial Bold"/>
              <a:sym typeface="Arial Bold"/>
            </a:endParaRPr>
          </a:p>
        </p:txBody>
      </p:sp>
      <p:sp>
        <p:nvSpPr>
          <p:cNvPr id="9" name="Freeform 9"/>
          <p:cNvSpPr/>
          <p:nvPr/>
        </p:nvSpPr>
        <p:spPr>
          <a:xfrm>
            <a:off x="8155324" y="3099455"/>
            <a:ext cx="1291547" cy="1291547"/>
          </a:xfrm>
          <a:custGeom>
            <a:avLst/>
            <a:gdLst/>
            <a:ahLst/>
            <a:cxnLst/>
            <a:rect l="l" t="t" r="r" b="b"/>
            <a:pathLst>
              <a:path w="1291547" h="1291547">
                <a:moveTo>
                  <a:pt x="0" y="0"/>
                </a:moveTo>
                <a:lnTo>
                  <a:pt x="1291548" y="0"/>
                </a:lnTo>
                <a:lnTo>
                  <a:pt x="1291548"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0" name="Freeform 10"/>
          <p:cNvSpPr/>
          <p:nvPr/>
        </p:nvSpPr>
        <p:spPr>
          <a:xfrm>
            <a:off x="2167033" y="4014636"/>
            <a:ext cx="1519327" cy="469610"/>
          </a:xfrm>
          <a:custGeom>
            <a:avLst/>
            <a:gdLst/>
            <a:ahLst/>
            <a:cxnLst/>
            <a:rect l="l" t="t" r="r" b="b"/>
            <a:pathLst>
              <a:path w="1519327" h="469610">
                <a:moveTo>
                  <a:pt x="0" y="0"/>
                </a:moveTo>
                <a:lnTo>
                  <a:pt x="1519327" y="0"/>
                </a:lnTo>
                <a:lnTo>
                  <a:pt x="1519327" y="469611"/>
                </a:lnTo>
                <a:lnTo>
                  <a:pt x="0" y="4696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3181211" y="878869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67581" y="362999"/>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5394071" y="1183772"/>
            <a:ext cx="7499859" cy="2527988"/>
            <a:chOff x="0" y="0"/>
            <a:chExt cx="1975271" cy="665807"/>
          </a:xfrm>
        </p:grpSpPr>
        <p:sp>
          <p:nvSpPr>
            <p:cNvPr id="6" name="Freeform 6"/>
            <p:cNvSpPr/>
            <p:nvPr/>
          </p:nvSpPr>
          <p:spPr>
            <a:xfrm>
              <a:off x="0" y="0"/>
              <a:ext cx="1975271" cy="665807"/>
            </a:xfrm>
            <a:custGeom>
              <a:avLst/>
              <a:gdLst/>
              <a:ahLst/>
              <a:cxnLst/>
              <a:rect l="l" t="t" r="r" b="b"/>
              <a:pathLst>
                <a:path w="1975271" h="665807">
                  <a:moveTo>
                    <a:pt x="19613" y="0"/>
                  </a:moveTo>
                  <a:lnTo>
                    <a:pt x="1955658" y="0"/>
                  </a:lnTo>
                  <a:cubicBezTo>
                    <a:pt x="1960860" y="0"/>
                    <a:pt x="1965849" y="2066"/>
                    <a:pt x="1969527" y="5745"/>
                  </a:cubicBezTo>
                  <a:cubicBezTo>
                    <a:pt x="1973205" y="9423"/>
                    <a:pt x="1975271" y="14411"/>
                    <a:pt x="1975271" y="19613"/>
                  </a:cubicBezTo>
                  <a:lnTo>
                    <a:pt x="1975271" y="646194"/>
                  </a:lnTo>
                  <a:cubicBezTo>
                    <a:pt x="1975271" y="651396"/>
                    <a:pt x="1973205" y="656385"/>
                    <a:pt x="1969527" y="660063"/>
                  </a:cubicBezTo>
                  <a:cubicBezTo>
                    <a:pt x="1965849" y="663741"/>
                    <a:pt x="1960860" y="665807"/>
                    <a:pt x="1955658" y="665807"/>
                  </a:cubicBezTo>
                  <a:lnTo>
                    <a:pt x="19613" y="665807"/>
                  </a:lnTo>
                  <a:cubicBezTo>
                    <a:pt x="14411" y="665807"/>
                    <a:pt x="9423" y="663741"/>
                    <a:pt x="5745" y="660063"/>
                  </a:cubicBezTo>
                  <a:cubicBezTo>
                    <a:pt x="2066" y="656385"/>
                    <a:pt x="0" y="651396"/>
                    <a:pt x="0" y="646194"/>
                  </a:cubicBezTo>
                  <a:lnTo>
                    <a:pt x="0" y="19613"/>
                  </a:lnTo>
                  <a:cubicBezTo>
                    <a:pt x="0" y="14411"/>
                    <a:pt x="2066" y="9423"/>
                    <a:pt x="5745" y="5745"/>
                  </a:cubicBezTo>
                  <a:cubicBezTo>
                    <a:pt x="9423" y="2066"/>
                    <a:pt x="14411" y="0"/>
                    <a:pt x="19613" y="0"/>
                  </a:cubicBezTo>
                  <a:close/>
                </a:path>
              </a:pathLst>
            </a:custGeom>
            <a:solidFill>
              <a:srgbClr val="C5D9F3"/>
            </a:solidFill>
          </p:spPr>
          <p:txBody>
            <a:bodyPr/>
            <a:lstStyle/>
            <a:p>
              <a:endParaRPr lang="en-US"/>
            </a:p>
          </p:txBody>
        </p:sp>
        <p:sp>
          <p:nvSpPr>
            <p:cNvPr id="7" name="TextBox 7"/>
            <p:cNvSpPr txBox="1"/>
            <p:nvPr/>
          </p:nvSpPr>
          <p:spPr>
            <a:xfrm>
              <a:off x="0" y="-47625"/>
              <a:ext cx="1975271" cy="713432"/>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3864160"/>
            <a:ext cx="11833964" cy="5744302"/>
            <a:chOff x="0" y="0"/>
            <a:chExt cx="1553365" cy="754016"/>
          </a:xfrm>
        </p:grpSpPr>
        <p:sp>
          <p:nvSpPr>
            <p:cNvPr id="9" name="Freeform 9" descr="preencoded.png"/>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t="-4882" b="-4882"/>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7083110" y="374043"/>
            <a:ext cx="5211805" cy="557889"/>
          </a:xfrm>
          <a:prstGeom prst="rect">
            <a:avLst/>
          </a:prstGeom>
        </p:spPr>
        <p:txBody>
          <a:bodyPr lIns="0" tIns="0" rIns="0" bIns="0" rtlCol="0" anchor="t">
            <a:spAutoFit/>
          </a:bodyPr>
          <a:lstStyle/>
          <a:p>
            <a:pPr algn="l">
              <a:lnSpc>
                <a:spcPts val="3947"/>
              </a:lnSpc>
            </a:pPr>
            <a:r>
              <a:rPr lang="en-US" sz="3137" b="1" spc="-97">
                <a:solidFill>
                  <a:srgbClr val="FFFFFF"/>
                </a:solidFill>
                <a:latin typeface="Arial Bold"/>
                <a:ea typeface="Arial Bold"/>
                <a:cs typeface="Arial Bold"/>
                <a:sym typeface="Arial Bold"/>
              </a:rPr>
              <a:t>Giao diện chính</a:t>
            </a:r>
          </a:p>
        </p:txBody>
      </p:sp>
      <p:sp>
        <p:nvSpPr>
          <p:cNvPr id="20" name="TextBox 20"/>
          <p:cNvSpPr txBox="1"/>
          <p:nvPr/>
        </p:nvSpPr>
        <p:spPr>
          <a:xfrm>
            <a:off x="5921282" y="1219383"/>
            <a:ext cx="6757420" cy="2492377"/>
          </a:xfrm>
          <a:prstGeom prst="rect">
            <a:avLst/>
          </a:prstGeom>
        </p:spPr>
        <p:txBody>
          <a:bodyPr lIns="0" tIns="0" rIns="0" bIns="0" rtlCol="0" anchor="t">
            <a:spAutoFit/>
          </a:bodyPr>
          <a:lstStyle/>
          <a:p>
            <a:pPr algn="l">
              <a:lnSpc>
                <a:spcPts val="4899"/>
              </a:lnSpc>
            </a:pPr>
            <a:r>
              <a:rPr lang="en-US" sz="3062" spc="-63">
                <a:solidFill>
                  <a:srgbClr val="000000"/>
                </a:solidFill>
                <a:latin typeface="Arial"/>
                <a:ea typeface="Arial"/>
                <a:cs typeface="Arial"/>
                <a:sym typeface="Arial"/>
              </a:rPr>
              <a:t>Giao diện chính của hệ thống tích hợp các menu chức năng nhằm hiển thị các chức năng mà hệ thống của cửa hàng quản lý điện thoại.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832361"/>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505261" y="2581825"/>
            <a:ext cx="13277479" cy="7354279"/>
            <a:chOff x="0" y="0"/>
            <a:chExt cx="3496949" cy="1936930"/>
          </a:xfrm>
        </p:grpSpPr>
        <p:sp>
          <p:nvSpPr>
            <p:cNvPr id="4" name="Freeform 4"/>
            <p:cNvSpPr/>
            <p:nvPr/>
          </p:nvSpPr>
          <p:spPr>
            <a:xfrm>
              <a:off x="0" y="0"/>
              <a:ext cx="3496949" cy="1936930"/>
            </a:xfrm>
            <a:custGeom>
              <a:avLst/>
              <a:gdLst/>
              <a:ahLst/>
              <a:cxnLst/>
              <a:rect l="l" t="t" r="r" b="b"/>
              <a:pathLst>
                <a:path w="3496949" h="1936930">
                  <a:moveTo>
                    <a:pt x="0" y="0"/>
                  </a:moveTo>
                  <a:lnTo>
                    <a:pt x="3496949" y="0"/>
                  </a:lnTo>
                  <a:lnTo>
                    <a:pt x="3496949" y="1936930"/>
                  </a:lnTo>
                  <a:lnTo>
                    <a:pt x="0" y="1936930"/>
                  </a:lnTo>
                  <a:close/>
                </a:path>
              </a:pathLst>
            </a:custGeom>
            <a:solidFill>
              <a:srgbClr val="E1EDFC"/>
            </a:solidFill>
          </p:spPr>
          <p:txBody>
            <a:bodyPr/>
            <a:lstStyle/>
            <a:p>
              <a:endParaRPr lang="en-US"/>
            </a:p>
          </p:txBody>
        </p:sp>
        <p:sp>
          <p:nvSpPr>
            <p:cNvPr id="5" name="TextBox 5"/>
            <p:cNvSpPr txBox="1"/>
            <p:nvPr/>
          </p:nvSpPr>
          <p:spPr>
            <a:xfrm>
              <a:off x="0" y="-85725"/>
              <a:ext cx="3496949" cy="202265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02780" y="-1359246"/>
            <a:ext cx="1858734" cy="18587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8" name="TextBox 8"/>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5524081" y="-149026"/>
            <a:ext cx="2763919" cy="882511"/>
          </a:xfrm>
          <a:custGeom>
            <a:avLst/>
            <a:gdLst/>
            <a:ahLst/>
            <a:cxnLst/>
            <a:rect l="l" t="t" r="r" b="b"/>
            <a:pathLst>
              <a:path w="2763919" h="882511">
                <a:moveTo>
                  <a:pt x="0" y="0"/>
                </a:moveTo>
                <a:lnTo>
                  <a:pt x="2763919" y="0"/>
                </a:lnTo>
                <a:lnTo>
                  <a:pt x="2763919" y="882511"/>
                </a:lnTo>
                <a:lnTo>
                  <a:pt x="0" y="882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6940" y="9706838"/>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6746736" y="8910977"/>
            <a:ext cx="1025128" cy="1025128"/>
          </a:xfrm>
          <a:custGeom>
            <a:avLst/>
            <a:gdLst/>
            <a:ahLst/>
            <a:cxnLst/>
            <a:rect l="l" t="t" r="r" b="b"/>
            <a:pathLst>
              <a:path w="1025128" h="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3825846" y="1328806"/>
            <a:ext cx="9766796"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Tóm Tắt Đồ Án Cơ Sở Ngành</a:t>
            </a:r>
          </a:p>
        </p:txBody>
      </p:sp>
      <p:sp>
        <p:nvSpPr>
          <p:cNvPr id="13" name="TextBox 13"/>
          <p:cNvSpPr txBox="1"/>
          <p:nvPr/>
        </p:nvSpPr>
        <p:spPr>
          <a:xfrm>
            <a:off x="3160411" y="3191168"/>
            <a:ext cx="11573617" cy="5835569"/>
          </a:xfrm>
          <a:prstGeom prst="rect">
            <a:avLst/>
          </a:prstGeom>
        </p:spPr>
        <p:txBody>
          <a:bodyPr lIns="0" tIns="0" rIns="0" bIns="0" rtlCol="0" anchor="t">
            <a:spAutoFit/>
          </a:bodyPr>
          <a:lstStyle/>
          <a:p>
            <a:pPr algn="l">
              <a:lnSpc>
                <a:spcPts val="6613"/>
              </a:lnSpc>
            </a:pPr>
            <a:r>
              <a:rPr lang="en-US" sz="4062" spc="-81">
                <a:solidFill>
                  <a:srgbClr val="1F1F1E"/>
                </a:solidFill>
                <a:latin typeface="Arial"/>
                <a:ea typeface="Arial"/>
                <a:cs typeface="Arial"/>
                <a:sym typeface="Arial"/>
              </a:rPr>
              <a:t>Đồ án này tập trung vào việc xây dựng một hệ thống quản lý hiệu quả cho các cửa hàng bán điện thoại, đặc biệt là các doanh nghiệp nhỏ và lẻ. Hệ thống này sẽ giúp tối ưu hóa quy trình bán hàng, tăng tính chính xác trong việc lưu trữ thông tin và giảm thiểu sai sót thường gặp khi quản lý thủ công.</a:t>
            </a:r>
          </a:p>
          <a:p>
            <a:pPr algn="l">
              <a:lnSpc>
                <a:spcPts val="6127"/>
              </a:lnSpc>
            </a:pPr>
            <a:endParaRPr lang="en-US" sz="4062" spc="-81">
              <a:solidFill>
                <a:srgbClr val="1F1F1E"/>
              </a:solidFill>
              <a:latin typeface="Arial"/>
              <a:ea typeface="Arial"/>
              <a:cs typeface="Arial"/>
              <a:sym typeface="Arial"/>
            </a:endParaRPr>
          </a:p>
        </p:txBody>
      </p:sp>
      <p:sp>
        <p:nvSpPr>
          <p:cNvPr id="14" name="Freeform 14"/>
          <p:cNvSpPr/>
          <p:nvPr/>
        </p:nvSpPr>
        <p:spPr>
          <a:xfrm>
            <a:off x="-915006" y="-3166906"/>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840574" y="951014"/>
            <a:ext cx="7341574" cy="2447921"/>
            <a:chOff x="0" y="0"/>
            <a:chExt cx="1933583" cy="644720"/>
          </a:xfrm>
        </p:grpSpPr>
        <p:sp>
          <p:nvSpPr>
            <p:cNvPr id="6" name="Freeform 6"/>
            <p:cNvSpPr/>
            <p:nvPr/>
          </p:nvSpPr>
          <p:spPr>
            <a:xfrm>
              <a:off x="0" y="0"/>
              <a:ext cx="1933583" cy="644720"/>
            </a:xfrm>
            <a:custGeom>
              <a:avLst/>
              <a:gdLst/>
              <a:ahLst/>
              <a:cxnLst/>
              <a:rect l="l" t="t" r="r" b="b"/>
              <a:pathLst>
                <a:path w="1933583" h="644720">
                  <a:moveTo>
                    <a:pt x="20036" y="0"/>
                  </a:moveTo>
                  <a:lnTo>
                    <a:pt x="1913547" y="0"/>
                  </a:lnTo>
                  <a:cubicBezTo>
                    <a:pt x="1918861" y="0"/>
                    <a:pt x="1923957" y="2111"/>
                    <a:pt x="1927715" y="5868"/>
                  </a:cubicBezTo>
                  <a:cubicBezTo>
                    <a:pt x="1931472" y="9626"/>
                    <a:pt x="1933583" y="14722"/>
                    <a:pt x="1933583" y="20036"/>
                  </a:cubicBezTo>
                  <a:lnTo>
                    <a:pt x="1933583" y="624684"/>
                  </a:lnTo>
                  <a:cubicBezTo>
                    <a:pt x="1933583" y="629998"/>
                    <a:pt x="1931472" y="635094"/>
                    <a:pt x="1927715" y="638852"/>
                  </a:cubicBezTo>
                  <a:cubicBezTo>
                    <a:pt x="1923957" y="642609"/>
                    <a:pt x="1918861" y="644720"/>
                    <a:pt x="1913547" y="644720"/>
                  </a:cubicBezTo>
                  <a:lnTo>
                    <a:pt x="20036" y="644720"/>
                  </a:lnTo>
                  <a:cubicBezTo>
                    <a:pt x="14722" y="644720"/>
                    <a:pt x="9626" y="642609"/>
                    <a:pt x="5868" y="638852"/>
                  </a:cubicBezTo>
                  <a:cubicBezTo>
                    <a:pt x="2111" y="635094"/>
                    <a:pt x="0" y="629998"/>
                    <a:pt x="0" y="624684"/>
                  </a:cubicBezTo>
                  <a:lnTo>
                    <a:pt x="0" y="20036"/>
                  </a:lnTo>
                  <a:cubicBezTo>
                    <a:pt x="0" y="14722"/>
                    <a:pt x="2111" y="9626"/>
                    <a:pt x="5868" y="5868"/>
                  </a:cubicBezTo>
                  <a:cubicBezTo>
                    <a:pt x="9626" y="2111"/>
                    <a:pt x="14722" y="0"/>
                    <a:pt x="20036" y="0"/>
                  </a:cubicBezTo>
                  <a:close/>
                </a:path>
              </a:pathLst>
            </a:custGeom>
            <a:solidFill>
              <a:srgbClr val="E1EDFC"/>
            </a:solidFill>
          </p:spPr>
          <p:txBody>
            <a:bodyPr/>
            <a:lstStyle/>
            <a:p>
              <a:endParaRPr lang="en-US"/>
            </a:p>
          </p:txBody>
        </p:sp>
        <p:sp>
          <p:nvSpPr>
            <p:cNvPr id="7" name="TextBox 7"/>
            <p:cNvSpPr txBox="1"/>
            <p:nvPr/>
          </p:nvSpPr>
          <p:spPr>
            <a:xfrm>
              <a:off x="0" y="-47625"/>
              <a:ext cx="1933583" cy="69234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1776" r="-1776"/>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6509368" y="315138"/>
            <a:ext cx="4003987" cy="448013"/>
          </a:xfrm>
          <a:prstGeom prst="rect">
            <a:avLst/>
          </a:prstGeom>
        </p:spPr>
        <p:txBody>
          <a:bodyPr lIns="0" tIns="0" rIns="0" bIns="0" rtlCol="0" anchor="t">
            <a:spAutoFit/>
          </a:bodyPr>
          <a:lstStyle/>
          <a:p>
            <a:pPr algn="l">
              <a:lnSpc>
                <a:spcPts val="3192"/>
              </a:lnSpc>
            </a:pPr>
            <a:r>
              <a:rPr lang="en-US" sz="2537" b="1" spc="-78">
                <a:solidFill>
                  <a:srgbClr val="FFFFFF"/>
                </a:solidFill>
                <a:latin typeface="Arial Bold"/>
                <a:ea typeface="Arial Bold"/>
                <a:cs typeface="Arial Bold"/>
                <a:sym typeface="Arial Bold"/>
              </a:rPr>
              <a:t>Giao diện from điện thoại</a:t>
            </a:r>
          </a:p>
        </p:txBody>
      </p:sp>
      <p:sp>
        <p:nvSpPr>
          <p:cNvPr id="20" name="TextBox 20"/>
          <p:cNvSpPr txBox="1"/>
          <p:nvPr/>
        </p:nvSpPr>
        <p:spPr>
          <a:xfrm>
            <a:off x="5200778" y="978316"/>
            <a:ext cx="6621167" cy="2231391"/>
          </a:xfrm>
          <a:prstGeom prst="rect">
            <a:avLst/>
          </a:prstGeom>
        </p:spPr>
        <p:txBody>
          <a:bodyPr lIns="0" tIns="0" rIns="0" bIns="0" rtlCol="0" anchor="t">
            <a:spAutoFit/>
          </a:bodyPr>
          <a:lstStyle/>
          <a:p>
            <a:pPr algn="l">
              <a:lnSpc>
                <a:spcPts val="4419"/>
              </a:lnSpc>
            </a:pPr>
            <a:r>
              <a:rPr lang="en-US" sz="2762" spc="-57">
                <a:solidFill>
                  <a:srgbClr val="000000"/>
                </a:solidFill>
                <a:latin typeface="Arial"/>
                <a:ea typeface="Arial"/>
                <a:cs typeface="Arial"/>
                <a:sym typeface="Arial"/>
              </a:rPr>
              <a:t>Cho phép thêm, sửa, xóa thông tin điện thoại. Khi click vào thông tin điện thoại, người dùng có thể xem chi tiết thông tin của điện thoại đó.</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840574" y="951014"/>
            <a:ext cx="7341574" cy="2447921"/>
            <a:chOff x="0" y="0"/>
            <a:chExt cx="1933583" cy="644720"/>
          </a:xfrm>
        </p:grpSpPr>
        <p:sp>
          <p:nvSpPr>
            <p:cNvPr id="6" name="Freeform 6"/>
            <p:cNvSpPr/>
            <p:nvPr/>
          </p:nvSpPr>
          <p:spPr>
            <a:xfrm>
              <a:off x="0" y="0"/>
              <a:ext cx="1933583" cy="644720"/>
            </a:xfrm>
            <a:custGeom>
              <a:avLst/>
              <a:gdLst/>
              <a:ahLst/>
              <a:cxnLst/>
              <a:rect l="l" t="t" r="r" b="b"/>
              <a:pathLst>
                <a:path w="1933583" h="644720">
                  <a:moveTo>
                    <a:pt x="20036" y="0"/>
                  </a:moveTo>
                  <a:lnTo>
                    <a:pt x="1913547" y="0"/>
                  </a:lnTo>
                  <a:cubicBezTo>
                    <a:pt x="1918861" y="0"/>
                    <a:pt x="1923957" y="2111"/>
                    <a:pt x="1927715" y="5868"/>
                  </a:cubicBezTo>
                  <a:cubicBezTo>
                    <a:pt x="1931472" y="9626"/>
                    <a:pt x="1933583" y="14722"/>
                    <a:pt x="1933583" y="20036"/>
                  </a:cubicBezTo>
                  <a:lnTo>
                    <a:pt x="1933583" y="624684"/>
                  </a:lnTo>
                  <a:cubicBezTo>
                    <a:pt x="1933583" y="629998"/>
                    <a:pt x="1931472" y="635094"/>
                    <a:pt x="1927715" y="638852"/>
                  </a:cubicBezTo>
                  <a:cubicBezTo>
                    <a:pt x="1923957" y="642609"/>
                    <a:pt x="1918861" y="644720"/>
                    <a:pt x="1913547" y="644720"/>
                  </a:cubicBezTo>
                  <a:lnTo>
                    <a:pt x="20036" y="644720"/>
                  </a:lnTo>
                  <a:cubicBezTo>
                    <a:pt x="14722" y="644720"/>
                    <a:pt x="9626" y="642609"/>
                    <a:pt x="5868" y="638852"/>
                  </a:cubicBezTo>
                  <a:cubicBezTo>
                    <a:pt x="2111" y="635094"/>
                    <a:pt x="0" y="629998"/>
                    <a:pt x="0" y="624684"/>
                  </a:cubicBezTo>
                  <a:lnTo>
                    <a:pt x="0" y="20036"/>
                  </a:lnTo>
                  <a:cubicBezTo>
                    <a:pt x="0" y="14722"/>
                    <a:pt x="2111" y="9626"/>
                    <a:pt x="5868" y="5868"/>
                  </a:cubicBezTo>
                  <a:cubicBezTo>
                    <a:pt x="9626" y="2111"/>
                    <a:pt x="14722" y="0"/>
                    <a:pt x="20036" y="0"/>
                  </a:cubicBezTo>
                  <a:close/>
                </a:path>
              </a:pathLst>
            </a:custGeom>
            <a:solidFill>
              <a:srgbClr val="E1EDFC"/>
            </a:solidFill>
          </p:spPr>
          <p:txBody>
            <a:bodyPr/>
            <a:lstStyle/>
            <a:p>
              <a:endParaRPr lang="en-US"/>
            </a:p>
          </p:txBody>
        </p:sp>
        <p:sp>
          <p:nvSpPr>
            <p:cNvPr id="7" name="TextBox 7"/>
            <p:cNvSpPr txBox="1"/>
            <p:nvPr/>
          </p:nvSpPr>
          <p:spPr>
            <a:xfrm>
              <a:off x="0" y="-47625"/>
              <a:ext cx="1933583" cy="69234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4084" r="-4084"/>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7711883" y="222082"/>
            <a:ext cx="3544044" cy="487362"/>
          </a:xfrm>
          <a:prstGeom prst="rect">
            <a:avLst/>
          </a:prstGeom>
        </p:spPr>
        <p:txBody>
          <a:bodyPr lIns="0" tIns="0" rIns="0" bIns="0" rtlCol="0" anchor="t">
            <a:spAutoFit/>
          </a:bodyPr>
          <a:lstStyle/>
          <a:p>
            <a:pPr algn="l">
              <a:lnSpc>
                <a:spcPts val="3437"/>
              </a:lnSpc>
            </a:pPr>
            <a:r>
              <a:rPr lang="en-US" sz="2750" b="1" spc="-83">
                <a:solidFill>
                  <a:srgbClr val="FFFFFF"/>
                </a:solidFill>
                <a:latin typeface="Arial Bold"/>
                <a:ea typeface="Arial Bold"/>
                <a:cs typeface="Arial Bold"/>
                <a:sym typeface="Arial Bold"/>
              </a:rPr>
              <a:t>Cấu hình</a:t>
            </a:r>
          </a:p>
        </p:txBody>
      </p:sp>
      <p:sp>
        <p:nvSpPr>
          <p:cNvPr id="20" name="TextBox 20"/>
          <p:cNvSpPr txBox="1"/>
          <p:nvPr/>
        </p:nvSpPr>
        <p:spPr>
          <a:xfrm>
            <a:off x="5073122" y="924818"/>
            <a:ext cx="6884829" cy="2395538"/>
          </a:xfrm>
          <a:prstGeom prst="rect">
            <a:avLst/>
          </a:prstGeom>
        </p:spPr>
        <p:txBody>
          <a:bodyPr lIns="0" tIns="0" rIns="0" bIns="0" rtlCol="0" anchor="t">
            <a:spAutoFit/>
          </a:bodyPr>
          <a:lstStyle/>
          <a:p>
            <a:pPr algn="l">
              <a:lnSpc>
                <a:spcPts val="4702"/>
              </a:lnSpc>
            </a:pPr>
            <a:r>
              <a:rPr lang="en-US" sz="2887" spc="-59">
                <a:solidFill>
                  <a:srgbClr val="1F1F1E"/>
                </a:solidFill>
                <a:latin typeface="Arial"/>
                <a:ea typeface="Arial"/>
                <a:cs typeface="Arial"/>
                <a:sym typeface="Arial"/>
              </a:rPr>
              <a:t>Cho phép thêm, sửa, xóa cấu hình điện thoại. Khi click vào thông tin của một cấu hình điện thoại, người dùng có thể xem chi tiết thông tin cấu hình của điện thoại đó.</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637006" y="951014"/>
            <a:ext cx="10202888" cy="2447921"/>
            <a:chOff x="0" y="0"/>
            <a:chExt cx="2687180" cy="644720"/>
          </a:xfrm>
        </p:grpSpPr>
        <p:sp>
          <p:nvSpPr>
            <p:cNvPr id="6" name="Freeform 6"/>
            <p:cNvSpPr/>
            <p:nvPr/>
          </p:nvSpPr>
          <p:spPr>
            <a:xfrm>
              <a:off x="0" y="0"/>
              <a:ext cx="2687180" cy="644720"/>
            </a:xfrm>
            <a:custGeom>
              <a:avLst/>
              <a:gdLst/>
              <a:ahLst/>
              <a:cxnLst/>
              <a:rect l="l" t="t" r="r" b="b"/>
              <a:pathLst>
                <a:path w="2687180" h="644720">
                  <a:moveTo>
                    <a:pt x="14417" y="0"/>
                  </a:moveTo>
                  <a:lnTo>
                    <a:pt x="2672763" y="0"/>
                  </a:lnTo>
                  <a:cubicBezTo>
                    <a:pt x="2676587" y="0"/>
                    <a:pt x="2680254" y="1519"/>
                    <a:pt x="2682958" y="4223"/>
                  </a:cubicBezTo>
                  <a:cubicBezTo>
                    <a:pt x="2685661" y="6926"/>
                    <a:pt x="2687180" y="10593"/>
                    <a:pt x="2687180" y="14417"/>
                  </a:cubicBezTo>
                  <a:lnTo>
                    <a:pt x="2687180" y="630303"/>
                  </a:lnTo>
                  <a:cubicBezTo>
                    <a:pt x="2687180" y="638265"/>
                    <a:pt x="2680726" y="644720"/>
                    <a:pt x="2672763" y="644720"/>
                  </a:cubicBezTo>
                  <a:lnTo>
                    <a:pt x="14417" y="644720"/>
                  </a:lnTo>
                  <a:cubicBezTo>
                    <a:pt x="10593" y="644720"/>
                    <a:pt x="6926" y="643201"/>
                    <a:pt x="4223" y="640497"/>
                  </a:cubicBezTo>
                  <a:cubicBezTo>
                    <a:pt x="1519" y="637794"/>
                    <a:pt x="0" y="634126"/>
                    <a:pt x="0" y="630303"/>
                  </a:cubicBezTo>
                  <a:lnTo>
                    <a:pt x="0" y="14417"/>
                  </a:lnTo>
                  <a:cubicBezTo>
                    <a:pt x="0" y="6455"/>
                    <a:pt x="6455" y="0"/>
                    <a:pt x="14417" y="0"/>
                  </a:cubicBezTo>
                  <a:close/>
                </a:path>
              </a:pathLst>
            </a:custGeom>
            <a:solidFill>
              <a:srgbClr val="E1EDFC"/>
            </a:solidFill>
          </p:spPr>
          <p:txBody>
            <a:bodyPr/>
            <a:lstStyle/>
            <a:p>
              <a:endParaRPr lang="en-US"/>
            </a:p>
          </p:txBody>
        </p:sp>
        <p:sp>
          <p:nvSpPr>
            <p:cNvPr id="7" name="TextBox 7"/>
            <p:cNvSpPr txBox="1"/>
            <p:nvPr/>
          </p:nvSpPr>
          <p:spPr>
            <a:xfrm>
              <a:off x="0" y="-47625"/>
              <a:ext cx="2687180" cy="69234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6939" r="-6939"/>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7371978" y="275788"/>
            <a:ext cx="3544044" cy="487362"/>
          </a:xfrm>
          <a:prstGeom prst="rect">
            <a:avLst/>
          </a:prstGeom>
        </p:spPr>
        <p:txBody>
          <a:bodyPr lIns="0" tIns="0" rIns="0" bIns="0" rtlCol="0" anchor="t">
            <a:spAutoFit/>
          </a:bodyPr>
          <a:lstStyle/>
          <a:p>
            <a:pPr algn="l">
              <a:lnSpc>
                <a:spcPts val="3437"/>
              </a:lnSpc>
            </a:pPr>
            <a:r>
              <a:rPr lang="en-US" sz="2750" b="1" spc="-83">
                <a:solidFill>
                  <a:srgbClr val="FFFFFF"/>
                </a:solidFill>
                <a:latin typeface="Arial Bold"/>
                <a:ea typeface="Arial Bold"/>
                <a:cs typeface="Arial Bold"/>
                <a:sym typeface="Arial Bold"/>
              </a:rPr>
              <a:t>Nhà sản xuất</a:t>
            </a:r>
          </a:p>
        </p:txBody>
      </p:sp>
      <p:sp>
        <p:nvSpPr>
          <p:cNvPr id="20" name="TextBox 20"/>
          <p:cNvSpPr txBox="1"/>
          <p:nvPr/>
        </p:nvSpPr>
        <p:spPr>
          <a:xfrm>
            <a:off x="4429158" y="838200"/>
            <a:ext cx="8610701" cy="2575153"/>
          </a:xfrm>
          <a:prstGeom prst="rect">
            <a:avLst/>
          </a:prstGeom>
        </p:spPr>
        <p:txBody>
          <a:bodyPr lIns="0" tIns="0" rIns="0" bIns="0" rtlCol="0" anchor="t">
            <a:spAutoFit/>
          </a:bodyPr>
          <a:lstStyle/>
          <a:p>
            <a:pPr algn="l">
              <a:lnSpc>
                <a:spcPts val="5028"/>
              </a:lnSpc>
            </a:pPr>
            <a:r>
              <a:rPr lang="en-US" sz="3087" spc="-63">
                <a:solidFill>
                  <a:srgbClr val="1F1F1E"/>
                </a:solidFill>
                <a:latin typeface="Arial"/>
                <a:ea typeface="Arial"/>
                <a:cs typeface="Arial"/>
                <a:sym typeface="Arial"/>
              </a:rPr>
              <a:t>Cho phép thêm, sửa, xóa thông tin nhà sản xuất điện thoại. Khi click vào thông tin của một nhà sản xuất điện thoại, người dùng có thể xem chi tiết thông tin nhà sản xuất của điện thoại đó.</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637006" y="951014"/>
            <a:ext cx="10202888" cy="2674611"/>
            <a:chOff x="0" y="0"/>
            <a:chExt cx="2687180" cy="704424"/>
          </a:xfrm>
        </p:grpSpPr>
        <p:sp>
          <p:nvSpPr>
            <p:cNvPr id="6" name="Freeform 6"/>
            <p:cNvSpPr/>
            <p:nvPr/>
          </p:nvSpPr>
          <p:spPr>
            <a:xfrm>
              <a:off x="0" y="0"/>
              <a:ext cx="2687180" cy="704424"/>
            </a:xfrm>
            <a:custGeom>
              <a:avLst/>
              <a:gdLst/>
              <a:ahLst/>
              <a:cxnLst/>
              <a:rect l="l" t="t" r="r" b="b"/>
              <a:pathLst>
                <a:path w="2687180" h="704424">
                  <a:moveTo>
                    <a:pt x="14417" y="0"/>
                  </a:moveTo>
                  <a:lnTo>
                    <a:pt x="2672763" y="0"/>
                  </a:lnTo>
                  <a:cubicBezTo>
                    <a:pt x="2676587" y="0"/>
                    <a:pt x="2680254" y="1519"/>
                    <a:pt x="2682958" y="4223"/>
                  </a:cubicBezTo>
                  <a:cubicBezTo>
                    <a:pt x="2685661" y="6926"/>
                    <a:pt x="2687180" y="10593"/>
                    <a:pt x="2687180" y="14417"/>
                  </a:cubicBezTo>
                  <a:lnTo>
                    <a:pt x="2687180" y="690007"/>
                  </a:lnTo>
                  <a:cubicBezTo>
                    <a:pt x="2687180" y="697969"/>
                    <a:pt x="2680726" y="704424"/>
                    <a:pt x="2672763" y="704424"/>
                  </a:cubicBezTo>
                  <a:lnTo>
                    <a:pt x="14417" y="704424"/>
                  </a:lnTo>
                  <a:cubicBezTo>
                    <a:pt x="6455" y="704424"/>
                    <a:pt x="0" y="697969"/>
                    <a:pt x="0" y="690007"/>
                  </a:cubicBezTo>
                  <a:lnTo>
                    <a:pt x="0" y="14417"/>
                  </a:lnTo>
                  <a:cubicBezTo>
                    <a:pt x="0" y="6455"/>
                    <a:pt x="6455" y="0"/>
                    <a:pt x="14417" y="0"/>
                  </a:cubicBezTo>
                  <a:close/>
                </a:path>
              </a:pathLst>
            </a:custGeom>
            <a:solidFill>
              <a:srgbClr val="E1EDFC"/>
            </a:solidFill>
          </p:spPr>
          <p:txBody>
            <a:bodyPr/>
            <a:lstStyle/>
            <a:p>
              <a:endParaRPr lang="en-US"/>
            </a:p>
          </p:txBody>
        </p:sp>
        <p:sp>
          <p:nvSpPr>
            <p:cNvPr id="7" name="TextBox 7"/>
            <p:cNvSpPr txBox="1"/>
            <p:nvPr/>
          </p:nvSpPr>
          <p:spPr>
            <a:xfrm>
              <a:off x="0" y="-47625"/>
              <a:ext cx="2687180" cy="75204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6607" r="-6607"/>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7371978" y="275788"/>
            <a:ext cx="3544044" cy="487362"/>
          </a:xfrm>
          <a:prstGeom prst="rect">
            <a:avLst/>
          </a:prstGeom>
        </p:spPr>
        <p:txBody>
          <a:bodyPr lIns="0" tIns="0" rIns="0" bIns="0" rtlCol="0" anchor="t">
            <a:spAutoFit/>
          </a:bodyPr>
          <a:lstStyle/>
          <a:p>
            <a:pPr algn="l">
              <a:lnSpc>
                <a:spcPts val="3437"/>
              </a:lnSpc>
            </a:pPr>
            <a:r>
              <a:rPr lang="en-US" sz="2750" b="1" spc="-83">
                <a:solidFill>
                  <a:srgbClr val="FFFFFF"/>
                </a:solidFill>
                <a:latin typeface="Arial Bold"/>
                <a:ea typeface="Arial Bold"/>
                <a:cs typeface="Arial Bold"/>
                <a:sym typeface="Arial Bold"/>
              </a:rPr>
              <a:t>Thương hiệu</a:t>
            </a:r>
          </a:p>
        </p:txBody>
      </p:sp>
      <p:sp>
        <p:nvSpPr>
          <p:cNvPr id="20" name="TextBox 20"/>
          <p:cNvSpPr txBox="1"/>
          <p:nvPr/>
        </p:nvSpPr>
        <p:spPr>
          <a:xfrm>
            <a:off x="3851999" y="819150"/>
            <a:ext cx="9587182" cy="2806475"/>
          </a:xfrm>
          <a:prstGeom prst="rect">
            <a:avLst/>
          </a:prstGeom>
        </p:spPr>
        <p:txBody>
          <a:bodyPr lIns="0" tIns="0" rIns="0" bIns="0" rtlCol="0" anchor="t">
            <a:spAutoFit/>
          </a:bodyPr>
          <a:lstStyle/>
          <a:p>
            <a:pPr algn="l">
              <a:lnSpc>
                <a:spcPts val="5516"/>
              </a:lnSpc>
            </a:pPr>
            <a:r>
              <a:rPr lang="en-US" sz="3387" spc="-69">
                <a:solidFill>
                  <a:srgbClr val="1F1F1E"/>
                </a:solidFill>
                <a:latin typeface="Arial"/>
                <a:ea typeface="Arial"/>
                <a:cs typeface="Arial"/>
                <a:sym typeface="Arial"/>
              </a:rPr>
              <a:t>Cho phép thêm, sửa, xóa thông tin thương hiệu điện thoại. Khi click vào thông tin của một thương hiệu điện thoại, người dùng có thể xem chi tiết thông tin thương hiệu của điện thoại đó.</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637006" y="951014"/>
            <a:ext cx="10202888" cy="2674611"/>
            <a:chOff x="0" y="0"/>
            <a:chExt cx="2687180" cy="704424"/>
          </a:xfrm>
        </p:grpSpPr>
        <p:sp>
          <p:nvSpPr>
            <p:cNvPr id="6" name="Freeform 6"/>
            <p:cNvSpPr/>
            <p:nvPr/>
          </p:nvSpPr>
          <p:spPr>
            <a:xfrm>
              <a:off x="0" y="0"/>
              <a:ext cx="2687180" cy="704424"/>
            </a:xfrm>
            <a:custGeom>
              <a:avLst/>
              <a:gdLst/>
              <a:ahLst/>
              <a:cxnLst/>
              <a:rect l="l" t="t" r="r" b="b"/>
              <a:pathLst>
                <a:path w="2687180" h="704424">
                  <a:moveTo>
                    <a:pt x="14417" y="0"/>
                  </a:moveTo>
                  <a:lnTo>
                    <a:pt x="2672763" y="0"/>
                  </a:lnTo>
                  <a:cubicBezTo>
                    <a:pt x="2676587" y="0"/>
                    <a:pt x="2680254" y="1519"/>
                    <a:pt x="2682958" y="4223"/>
                  </a:cubicBezTo>
                  <a:cubicBezTo>
                    <a:pt x="2685661" y="6926"/>
                    <a:pt x="2687180" y="10593"/>
                    <a:pt x="2687180" y="14417"/>
                  </a:cubicBezTo>
                  <a:lnTo>
                    <a:pt x="2687180" y="690007"/>
                  </a:lnTo>
                  <a:cubicBezTo>
                    <a:pt x="2687180" y="697969"/>
                    <a:pt x="2680726" y="704424"/>
                    <a:pt x="2672763" y="704424"/>
                  </a:cubicBezTo>
                  <a:lnTo>
                    <a:pt x="14417" y="704424"/>
                  </a:lnTo>
                  <a:cubicBezTo>
                    <a:pt x="6455" y="704424"/>
                    <a:pt x="0" y="697969"/>
                    <a:pt x="0" y="690007"/>
                  </a:cubicBezTo>
                  <a:lnTo>
                    <a:pt x="0" y="14417"/>
                  </a:lnTo>
                  <a:cubicBezTo>
                    <a:pt x="0" y="6455"/>
                    <a:pt x="6455" y="0"/>
                    <a:pt x="14417" y="0"/>
                  </a:cubicBezTo>
                  <a:close/>
                </a:path>
              </a:pathLst>
            </a:custGeom>
            <a:solidFill>
              <a:srgbClr val="E1EDFC"/>
            </a:solidFill>
          </p:spPr>
          <p:txBody>
            <a:bodyPr/>
            <a:lstStyle/>
            <a:p>
              <a:endParaRPr lang="en-US"/>
            </a:p>
          </p:txBody>
        </p:sp>
        <p:sp>
          <p:nvSpPr>
            <p:cNvPr id="7" name="TextBox 7"/>
            <p:cNvSpPr txBox="1"/>
            <p:nvPr/>
          </p:nvSpPr>
          <p:spPr>
            <a:xfrm>
              <a:off x="0" y="-47625"/>
              <a:ext cx="2687180" cy="75204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2476" r="-2476"/>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4080640" y="1039970"/>
            <a:ext cx="9088308" cy="2136492"/>
          </a:xfrm>
          <a:prstGeom prst="rect">
            <a:avLst/>
          </a:prstGeom>
        </p:spPr>
        <p:txBody>
          <a:bodyPr lIns="0" tIns="0" rIns="0" bIns="0" rtlCol="0" anchor="t">
            <a:spAutoFit/>
          </a:bodyPr>
          <a:lstStyle/>
          <a:p>
            <a:pPr algn="l">
              <a:lnSpc>
                <a:spcPts val="5613"/>
              </a:lnSpc>
            </a:pPr>
            <a:r>
              <a:rPr lang="en-US" sz="3446" spc="-70">
                <a:solidFill>
                  <a:srgbClr val="1F1F1E"/>
                </a:solidFill>
                <a:latin typeface="Arial"/>
                <a:ea typeface="Arial"/>
                <a:cs typeface="Arial"/>
                <a:sym typeface="Arial"/>
              </a:rPr>
              <a:t>Cho phép thêm, sửa, xóa thông tin nhân viên. Khi click vào thông tin của một nhân viên, người dùng có thể xem chi tiết thông tin nhân viên đó.</a:t>
            </a:r>
          </a:p>
        </p:txBody>
      </p:sp>
      <p:sp>
        <p:nvSpPr>
          <p:cNvPr id="20" name="TextBox 20"/>
          <p:cNvSpPr txBox="1"/>
          <p:nvPr/>
        </p:nvSpPr>
        <p:spPr>
          <a:xfrm>
            <a:off x="7658936" y="275788"/>
            <a:ext cx="1931716" cy="487362"/>
          </a:xfrm>
          <a:prstGeom prst="rect">
            <a:avLst/>
          </a:prstGeom>
        </p:spPr>
        <p:txBody>
          <a:bodyPr lIns="0" tIns="0" rIns="0" bIns="0" rtlCol="0" anchor="t">
            <a:spAutoFit/>
          </a:bodyPr>
          <a:lstStyle/>
          <a:p>
            <a:pPr algn="l">
              <a:lnSpc>
                <a:spcPts val="3437"/>
              </a:lnSpc>
            </a:pPr>
            <a:r>
              <a:rPr lang="en-US" sz="2750" b="1" spc="-83">
                <a:solidFill>
                  <a:srgbClr val="FFFFFF"/>
                </a:solidFill>
                <a:latin typeface="Arial Bold"/>
                <a:ea typeface="Arial Bold"/>
                <a:cs typeface="Arial Bold"/>
                <a:sym typeface="Arial Bold"/>
              </a:rPr>
              <a:t>Nhân viên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9804" y="171013"/>
            <a:ext cx="4643114" cy="665701"/>
            <a:chOff x="0" y="0"/>
            <a:chExt cx="1222878" cy="175329"/>
          </a:xfrm>
        </p:grpSpPr>
        <p:sp>
          <p:nvSpPr>
            <p:cNvPr id="3" name="Freeform 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4" name="TextBox 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637006" y="951014"/>
            <a:ext cx="10202888" cy="2674611"/>
            <a:chOff x="0" y="0"/>
            <a:chExt cx="2687180" cy="704424"/>
          </a:xfrm>
        </p:grpSpPr>
        <p:sp>
          <p:nvSpPr>
            <p:cNvPr id="6" name="Freeform 6"/>
            <p:cNvSpPr/>
            <p:nvPr/>
          </p:nvSpPr>
          <p:spPr>
            <a:xfrm>
              <a:off x="0" y="0"/>
              <a:ext cx="2687180" cy="704424"/>
            </a:xfrm>
            <a:custGeom>
              <a:avLst/>
              <a:gdLst/>
              <a:ahLst/>
              <a:cxnLst/>
              <a:rect l="l" t="t" r="r" b="b"/>
              <a:pathLst>
                <a:path w="2687180" h="704424">
                  <a:moveTo>
                    <a:pt x="14417" y="0"/>
                  </a:moveTo>
                  <a:lnTo>
                    <a:pt x="2672763" y="0"/>
                  </a:lnTo>
                  <a:cubicBezTo>
                    <a:pt x="2676587" y="0"/>
                    <a:pt x="2680254" y="1519"/>
                    <a:pt x="2682958" y="4223"/>
                  </a:cubicBezTo>
                  <a:cubicBezTo>
                    <a:pt x="2685661" y="6926"/>
                    <a:pt x="2687180" y="10593"/>
                    <a:pt x="2687180" y="14417"/>
                  </a:cubicBezTo>
                  <a:lnTo>
                    <a:pt x="2687180" y="690007"/>
                  </a:lnTo>
                  <a:cubicBezTo>
                    <a:pt x="2687180" y="697969"/>
                    <a:pt x="2680726" y="704424"/>
                    <a:pt x="2672763" y="704424"/>
                  </a:cubicBezTo>
                  <a:lnTo>
                    <a:pt x="14417" y="704424"/>
                  </a:lnTo>
                  <a:cubicBezTo>
                    <a:pt x="6455" y="704424"/>
                    <a:pt x="0" y="697969"/>
                    <a:pt x="0" y="690007"/>
                  </a:cubicBezTo>
                  <a:lnTo>
                    <a:pt x="0" y="14417"/>
                  </a:lnTo>
                  <a:cubicBezTo>
                    <a:pt x="0" y="6455"/>
                    <a:pt x="6455" y="0"/>
                    <a:pt x="14417" y="0"/>
                  </a:cubicBezTo>
                  <a:close/>
                </a:path>
              </a:pathLst>
            </a:custGeom>
            <a:solidFill>
              <a:srgbClr val="E1EDFC"/>
            </a:solidFill>
          </p:spPr>
          <p:txBody>
            <a:bodyPr/>
            <a:lstStyle/>
            <a:p>
              <a:endParaRPr lang="en-US"/>
            </a:p>
          </p:txBody>
        </p:sp>
        <p:sp>
          <p:nvSpPr>
            <p:cNvPr id="7" name="TextBox 7"/>
            <p:cNvSpPr txBox="1"/>
            <p:nvPr/>
          </p:nvSpPr>
          <p:spPr>
            <a:xfrm>
              <a:off x="0" y="-47625"/>
              <a:ext cx="2687180" cy="75204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2949719" y="4070005"/>
            <a:ext cx="11833964" cy="5744302"/>
            <a:chOff x="0" y="0"/>
            <a:chExt cx="1553365" cy="754016"/>
          </a:xfrm>
        </p:grpSpPr>
        <p:sp>
          <p:nvSpPr>
            <p:cNvPr id="9" name="Freeform 9"/>
            <p:cNvSpPr/>
            <p:nvPr/>
          </p:nvSpPr>
          <p:spPr>
            <a:xfrm>
              <a:off x="0" y="0"/>
              <a:ext cx="1553365" cy="754016"/>
            </a:xfrm>
            <a:custGeom>
              <a:avLst/>
              <a:gdLst/>
              <a:ahLst/>
              <a:cxnLst/>
              <a:rect l="l" t="t" r="r" b="b"/>
              <a:pathLst>
                <a:path w="1553365" h="754016">
                  <a:moveTo>
                    <a:pt x="10467" y="0"/>
                  </a:moveTo>
                  <a:lnTo>
                    <a:pt x="1542897" y="0"/>
                  </a:lnTo>
                  <a:cubicBezTo>
                    <a:pt x="1545673" y="0"/>
                    <a:pt x="1548336" y="1103"/>
                    <a:pt x="1550299" y="3066"/>
                  </a:cubicBezTo>
                  <a:cubicBezTo>
                    <a:pt x="1552262" y="5029"/>
                    <a:pt x="1553365" y="7691"/>
                    <a:pt x="1553365" y="10467"/>
                  </a:cubicBezTo>
                  <a:lnTo>
                    <a:pt x="1553365" y="743548"/>
                  </a:lnTo>
                  <a:cubicBezTo>
                    <a:pt x="1553365" y="746325"/>
                    <a:pt x="1552262" y="748987"/>
                    <a:pt x="1550299" y="750950"/>
                  </a:cubicBezTo>
                  <a:cubicBezTo>
                    <a:pt x="1548336" y="752913"/>
                    <a:pt x="1545673" y="754016"/>
                    <a:pt x="1542897" y="754016"/>
                  </a:cubicBezTo>
                  <a:lnTo>
                    <a:pt x="10467" y="754016"/>
                  </a:lnTo>
                  <a:cubicBezTo>
                    <a:pt x="4686" y="754016"/>
                    <a:pt x="0" y="749329"/>
                    <a:pt x="0" y="743548"/>
                  </a:cubicBezTo>
                  <a:lnTo>
                    <a:pt x="0" y="10467"/>
                  </a:lnTo>
                  <a:cubicBezTo>
                    <a:pt x="0" y="7691"/>
                    <a:pt x="1103" y="5029"/>
                    <a:pt x="3066" y="3066"/>
                  </a:cubicBezTo>
                  <a:cubicBezTo>
                    <a:pt x="5029" y="1103"/>
                    <a:pt x="7691" y="0"/>
                    <a:pt x="10467" y="0"/>
                  </a:cubicBezTo>
                  <a:close/>
                </a:path>
              </a:pathLst>
            </a:custGeom>
            <a:blipFill>
              <a:blip r:embed="rId2"/>
              <a:stretch>
                <a:fillRect l="-6607" r="-6607"/>
              </a:stretch>
            </a:blipFill>
          </p:spPr>
          <p:txBody>
            <a:bodyPr/>
            <a:lstStyle/>
            <a:p>
              <a:endParaRPr lang="en-US"/>
            </a:p>
          </p:txBody>
        </p:sp>
      </p:grpSp>
      <p:grpSp>
        <p:nvGrpSpPr>
          <p:cNvPr id="10" name="Group 10"/>
          <p:cNvGrpSpPr/>
          <p:nvPr/>
        </p:nvGrpSpPr>
        <p:grpSpPr>
          <a:xfrm>
            <a:off x="-403901" y="1028700"/>
            <a:ext cx="1770950" cy="8229600"/>
            <a:chOff x="0" y="0"/>
            <a:chExt cx="466423" cy="2167467"/>
          </a:xfrm>
        </p:grpSpPr>
        <p:sp>
          <p:nvSpPr>
            <p:cNvPr id="11" name="Freeform 11"/>
            <p:cNvSpPr/>
            <p:nvPr/>
          </p:nvSpPr>
          <p:spPr>
            <a:xfrm>
              <a:off x="0" y="0"/>
              <a:ext cx="466423" cy="2167467"/>
            </a:xfrm>
            <a:custGeom>
              <a:avLst/>
              <a:gdLst/>
              <a:ahLst/>
              <a:cxnLst/>
              <a:rect l="l" t="t" r="r" b="b"/>
              <a:pathLst>
                <a:path w="466423" h="2167467">
                  <a:moveTo>
                    <a:pt x="233212" y="0"/>
                  </a:moveTo>
                  <a:lnTo>
                    <a:pt x="233212" y="0"/>
                  </a:lnTo>
                  <a:cubicBezTo>
                    <a:pt x="362011" y="0"/>
                    <a:pt x="466423" y="104412"/>
                    <a:pt x="466423" y="233212"/>
                  </a:cubicBezTo>
                  <a:lnTo>
                    <a:pt x="466423" y="1934255"/>
                  </a:lnTo>
                  <a:cubicBezTo>
                    <a:pt x="466423" y="2063054"/>
                    <a:pt x="362011" y="2167467"/>
                    <a:pt x="233212" y="2167467"/>
                  </a:cubicBezTo>
                  <a:lnTo>
                    <a:pt x="233212" y="2167467"/>
                  </a:lnTo>
                  <a:cubicBezTo>
                    <a:pt x="104412" y="2167467"/>
                    <a:pt x="0" y="2063054"/>
                    <a:pt x="0" y="1934255"/>
                  </a:cubicBezTo>
                  <a:lnTo>
                    <a:pt x="0" y="233212"/>
                  </a:lnTo>
                  <a:cubicBezTo>
                    <a:pt x="0" y="104412"/>
                    <a:pt x="104412" y="0"/>
                    <a:pt x="233212" y="0"/>
                  </a:cubicBezTo>
                  <a:close/>
                </a:path>
              </a:pathLst>
            </a:custGeom>
            <a:solidFill>
              <a:srgbClr val="E1EDFC"/>
            </a:solidFill>
            <a:ln cap="rnd">
              <a:noFill/>
              <a:prstDash val="solid"/>
              <a:round/>
            </a:ln>
          </p:spPr>
          <p:txBody>
            <a:bodyPr/>
            <a:lstStyle/>
            <a:p>
              <a:endParaRPr lang="en-US"/>
            </a:p>
          </p:txBody>
        </p:sp>
        <p:sp>
          <p:nvSpPr>
            <p:cNvPr id="12" name="TextBox 12"/>
            <p:cNvSpPr txBox="1"/>
            <p:nvPr/>
          </p:nvSpPr>
          <p:spPr>
            <a:xfrm>
              <a:off x="0" y="-47625"/>
              <a:ext cx="466423"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9896" y="4214284"/>
            <a:ext cx="1496945" cy="14969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03839" y="454410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113" y="571122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417557" y="66238"/>
            <a:ext cx="5064324" cy="696913"/>
          </a:xfrm>
          <a:prstGeom prst="rect">
            <a:avLst/>
          </a:prstGeom>
        </p:spPr>
        <p:txBody>
          <a:bodyPr lIns="0" tIns="0" rIns="0" bIns="0" rtlCol="0" anchor="t">
            <a:spAutoFit/>
          </a:bodyPr>
          <a:lstStyle/>
          <a:p>
            <a:pPr algn="l">
              <a:lnSpc>
                <a:spcPts val="4937"/>
              </a:lnSpc>
            </a:pPr>
            <a:r>
              <a:rPr lang="en-US" sz="3937" b="1" spc="-119">
                <a:solidFill>
                  <a:srgbClr val="1F1F1E"/>
                </a:solidFill>
                <a:latin typeface="Arial Bold"/>
                <a:ea typeface="Arial Bold"/>
                <a:cs typeface="Arial Bold"/>
                <a:sym typeface="Arial Bold"/>
              </a:rPr>
              <a:t>Thiết kế giao diện</a:t>
            </a:r>
          </a:p>
        </p:txBody>
      </p:sp>
      <p:sp>
        <p:nvSpPr>
          <p:cNvPr id="19" name="TextBox 19"/>
          <p:cNvSpPr txBox="1"/>
          <p:nvPr/>
        </p:nvSpPr>
        <p:spPr>
          <a:xfrm>
            <a:off x="7658936" y="275788"/>
            <a:ext cx="1931716" cy="487362"/>
          </a:xfrm>
          <a:prstGeom prst="rect">
            <a:avLst/>
          </a:prstGeom>
        </p:spPr>
        <p:txBody>
          <a:bodyPr lIns="0" tIns="0" rIns="0" bIns="0" rtlCol="0" anchor="t">
            <a:spAutoFit/>
          </a:bodyPr>
          <a:lstStyle/>
          <a:p>
            <a:pPr algn="l">
              <a:lnSpc>
                <a:spcPts val="3437"/>
              </a:lnSpc>
            </a:pPr>
            <a:r>
              <a:rPr lang="en-US" sz="2750" b="1" spc="-83">
                <a:solidFill>
                  <a:srgbClr val="FFFFFF"/>
                </a:solidFill>
                <a:latin typeface="Arial Bold"/>
                <a:ea typeface="Arial Bold"/>
                <a:cs typeface="Arial Bold"/>
                <a:sym typeface="Arial Bold"/>
              </a:rPr>
              <a:t>Khách hàng</a:t>
            </a:r>
          </a:p>
        </p:txBody>
      </p:sp>
      <p:sp>
        <p:nvSpPr>
          <p:cNvPr id="20" name="TextBox 20"/>
          <p:cNvSpPr txBox="1"/>
          <p:nvPr/>
        </p:nvSpPr>
        <p:spPr>
          <a:xfrm>
            <a:off x="3822190" y="1130805"/>
            <a:ext cx="9535974" cy="2163880"/>
          </a:xfrm>
          <a:prstGeom prst="rect">
            <a:avLst/>
          </a:prstGeom>
        </p:spPr>
        <p:txBody>
          <a:bodyPr lIns="0" tIns="0" rIns="0" bIns="0" rtlCol="0" anchor="t">
            <a:spAutoFit/>
          </a:bodyPr>
          <a:lstStyle/>
          <a:p>
            <a:pPr algn="l">
              <a:lnSpc>
                <a:spcPts val="5648"/>
              </a:lnSpc>
            </a:pPr>
            <a:r>
              <a:rPr lang="en-US" sz="3468" spc="-71">
                <a:solidFill>
                  <a:srgbClr val="1F1F1E"/>
                </a:solidFill>
                <a:latin typeface="Arial"/>
                <a:ea typeface="Arial"/>
                <a:cs typeface="Arial"/>
                <a:sym typeface="Arial"/>
              </a:rPr>
              <a:t>Cho phép thêm, sửa, xóa thông tin khách hàng. Khi click vào thông tin của một khách hàng, người dùng có thể xem chi tiết thông tin khách hàng đó.</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200" y="1032294"/>
            <a:ext cx="642194" cy="642194"/>
            <a:chOff x="0" y="0"/>
            <a:chExt cx="856258" cy="856258"/>
          </a:xfrm>
        </p:grpSpPr>
        <p:sp>
          <p:nvSpPr>
            <p:cNvPr id="3" name="Freeform 3"/>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C5D9F3"/>
            </a:solidFill>
          </p:spPr>
          <p:txBody>
            <a:bodyPr/>
            <a:lstStyle/>
            <a:p>
              <a:endParaRPr lang="en-US"/>
            </a:p>
          </p:txBody>
        </p:sp>
        <p:sp>
          <p:nvSpPr>
            <p:cNvPr id="4" name="Freeform 4"/>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E1EDFC"/>
            </a:solidFill>
          </p:spPr>
          <p:txBody>
            <a:bodyPr/>
            <a:lstStyle/>
            <a:p>
              <a:endParaRPr lang="en-US"/>
            </a:p>
          </p:txBody>
        </p:sp>
      </p:grpSp>
      <p:grpSp>
        <p:nvGrpSpPr>
          <p:cNvPr id="5" name="Group 5"/>
          <p:cNvGrpSpPr/>
          <p:nvPr/>
        </p:nvGrpSpPr>
        <p:grpSpPr>
          <a:xfrm>
            <a:off x="9052792" y="1032294"/>
            <a:ext cx="642194" cy="642194"/>
            <a:chOff x="0" y="0"/>
            <a:chExt cx="856258" cy="856258"/>
          </a:xfrm>
        </p:grpSpPr>
        <p:sp>
          <p:nvSpPr>
            <p:cNvPr id="6" name="Freeform 6"/>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C5D9F3"/>
            </a:solidFill>
          </p:spPr>
          <p:txBody>
            <a:bodyPr/>
            <a:lstStyle/>
            <a:p>
              <a:endParaRPr lang="en-US"/>
            </a:p>
          </p:txBody>
        </p:sp>
        <p:sp>
          <p:nvSpPr>
            <p:cNvPr id="7" name="Freeform 7"/>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D4E0EA"/>
            </a:solidFill>
          </p:spPr>
          <p:txBody>
            <a:bodyPr/>
            <a:lstStyle/>
            <a:p>
              <a:endParaRPr lang="en-US"/>
            </a:p>
          </p:txBody>
        </p:sp>
      </p:grpSp>
      <p:grpSp>
        <p:nvGrpSpPr>
          <p:cNvPr id="8" name="Group 8"/>
          <p:cNvGrpSpPr/>
          <p:nvPr/>
        </p:nvGrpSpPr>
        <p:grpSpPr>
          <a:xfrm>
            <a:off x="614013" y="3025511"/>
            <a:ext cx="642194" cy="642194"/>
            <a:chOff x="0" y="0"/>
            <a:chExt cx="856258" cy="856258"/>
          </a:xfrm>
        </p:grpSpPr>
        <p:sp>
          <p:nvSpPr>
            <p:cNvPr id="9" name="Freeform 9"/>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C5D9F3"/>
            </a:solidFill>
          </p:spPr>
          <p:txBody>
            <a:bodyPr/>
            <a:lstStyle/>
            <a:p>
              <a:endParaRPr lang="en-US"/>
            </a:p>
          </p:txBody>
        </p:sp>
        <p:sp>
          <p:nvSpPr>
            <p:cNvPr id="10" name="Freeform 10"/>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D4E0EA"/>
            </a:solidFill>
          </p:spPr>
          <p:txBody>
            <a:bodyPr/>
            <a:lstStyle/>
            <a:p>
              <a:endParaRPr lang="en-US"/>
            </a:p>
          </p:txBody>
        </p:sp>
      </p:grpSp>
      <p:grpSp>
        <p:nvGrpSpPr>
          <p:cNvPr id="11" name="Group 11"/>
          <p:cNvGrpSpPr/>
          <p:nvPr/>
        </p:nvGrpSpPr>
        <p:grpSpPr>
          <a:xfrm>
            <a:off x="8914605" y="3025511"/>
            <a:ext cx="642194" cy="642194"/>
            <a:chOff x="0" y="0"/>
            <a:chExt cx="856258" cy="856258"/>
          </a:xfrm>
        </p:grpSpPr>
        <p:sp>
          <p:nvSpPr>
            <p:cNvPr id="12" name="Freeform 12"/>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C5D9F3"/>
            </a:solidFill>
          </p:spPr>
          <p:txBody>
            <a:bodyPr/>
            <a:lstStyle/>
            <a:p>
              <a:endParaRPr lang="en-US"/>
            </a:p>
          </p:txBody>
        </p:sp>
        <p:sp>
          <p:nvSpPr>
            <p:cNvPr id="13" name="Freeform 13"/>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D4E0EA"/>
            </a:solidFill>
          </p:spPr>
          <p:txBody>
            <a:bodyPr/>
            <a:lstStyle/>
            <a:p>
              <a:endParaRPr lang="en-US"/>
            </a:p>
          </p:txBody>
        </p:sp>
      </p:grpSp>
      <p:sp>
        <p:nvSpPr>
          <p:cNvPr id="14" name="Freeform 14"/>
          <p:cNvSpPr/>
          <p:nvPr/>
        </p:nvSpPr>
        <p:spPr>
          <a:xfrm>
            <a:off x="2733256" y="5143500"/>
            <a:ext cx="11301259" cy="4831288"/>
          </a:xfrm>
          <a:custGeom>
            <a:avLst/>
            <a:gdLst/>
            <a:ahLst/>
            <a:cxnLst/>
            <a:rect l="l" t="t" r="r" b="b"/>
            <a:pathLst>
              <a:path w="11301259" h="4831288">
                <a:moveTo>
                  <a:pt x="0" y="0"/>
                </a:moveTo>
                <a:lnTo>
                  <a:pt x="11301259" y="0"/>
                </a:lnTo>
                <a:lnTo>
                  <a:pt x="11301259" y="4831288"/>
                </a:lnTo>
                <a:lnTo>
                  <a:pt x="0" y="483128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756963" y="67094"/>
            <a:ext cx="7029747" cy="965200"/>
          </a:xfrm>
          <a:prstGeom prst="rect">
            <a:avLst/>
          </a:prstGeom>
        </p:spPr>
        <p:txBody>
          <a:bodyPr lIns="0" tIns="0" rIns="0" bIns="0" rtlCol="0" anchor="t">
            <a:spAutoFit/>
          </a:bodyPr>
          <a:lstStyle/>
          <a:p>
            <a:pPr algn="l">
              <a:lnSpc>
                <a:spcPts val="6875"/>
              </a:lnSpc>
            </a:pPr>
            <a:r>
              <a:rPr lang="en-US" sz="5500" b="1" spc="-166">
                <a:solidFill>
                  <a:srgbClr val="1F1F1E"/>
                </a:solidFill>
                <a:latin typeface="Arial Bold"/>
                <a:ea typeface="Arial Bold"/>
                <a:cs typeface="Arial Bold"/>
                <a:sym typeface="Arial Bold"/>
              </a:rPr>
              <a:t>Quản lý mua hàng</a:t>
            </a:r>
          </a:p>
        </p:txBody>
      </p:sp>
      <p:sp>
        <p:nvSpPr>
          <p:cNvPr id="16" name="TextBox 16"/>
          <p:cNvSpPr txBox="1"/>
          <p:nvPr/>
        </p:nvSpPr>
        <p:spPr>
          <a:xfrm>
            <a:off x="988689" y="1142427"/>
            <a:ext cx="169217" cy="503238"/>
          </a:xfrm>
          <a:prstGeom prst="rect">
            <a:avLst/>
          </a:prstGeom>
        </p:spPr>
        <p:txBody>
          <a:bodyPr lIns="0" tIns="0" rIns="0" bIns="0" rtlCol="0" anchor="t">
            <a:spAutoFit/>
          </a:bodyPr>
          <a:lstStyle/>
          <a:p>
            <a:pPr algn="ctr">
              <a:lnSpc>
                <a:spcPts val="3312"/>
              </a:lnSpc>
            </a:pPr>
            <a:r>
              <a:rPr lang="en-US" sz="3312" b="1" spc="-100">
                <a:solidFill>
                  <a:srgbClr val="3D6CC2"/>
                </a:solidFill>
                <a:latin typeface="Arial Bold"/>
                <a:ea typeface="Arial Bold"/>
                <a:cs typeface="Arial Bold"/>
                <a:sym typeface="Arial Bold"/>
              </a:rPr>
              <a:t>1</a:t>
            </a:r>
          </a:p>
        </p:txBody>
      </p:sp>
      <p:sp>
        <p:nvSpPr>
          <p:cNvPr id="17" name="TextBox 17"/>
          <p:cNvSpPr txBox="1"/>
          <p:nvPr/>
        </p:nvSpPr>
        <p:spPr>
          <a:xfrm>
            <a:off x="1670768" y="960857"/>
            <a:ext cx="6391127" cy="578803"/>
          </a:xfrm>
          <a:prstGeom prst="rect">
            <a:avLst/>
          </a:prstGeom>
        </p:spPr>
        <p:txBody>
          <a:bodyPr lIns="0" tIns="0" rIns="0" bIns="0" rtlCol="0" anchor="t">
            <a:spAutoFit/>
          </a:bodyPr>
          <a:lstStyle/>
          <a:p>
            <a:pPr algn="l">
              <a:lnSpc>
                <a:spcPts val="4187"/>
              </a:lnSpc>
            </a:pPr>
            <a:r>
              <a:rPr lang="en-US" sz="3349" b="1" spc="-100">
                <a:solidFill>
                  <a:srgbClr val="000000"/>
                </a:solidFill>
                <a:latin typeface="Arial Bold"/>
                <a:ea typeface="Arial Bold"/>
                <a:cs typeface="Arial Bold"/>
                <a:sym typeface="Arial Bold"/>
              </a:rPr>
              <a:t>Thêm danh sách mua hàng</a:t>
            </a:r>
          </a:p>
        </p:txBody>
      </p:sp>
      <p:sp>
        <p:nvSpPr>
          <p:cNvPr id="18" name="TextBox 18"/>
          <p:cNvSpPr txBox="1"/>
          <p:nvPr/>
        </p:nvSpPr>
        <p:spPr>
          <a:xfrm>
            <a:off x="1670768" y="1464044"/>
            <a:ext cx="7105650" cy="1262381"/>
          </a:xfrm>
          <a:prstGeom prst="rect">
            <a:avLst/>
          </a:prstGeom>
        </p:spPr>
        <p:txBody>
          <a:bodyPr lIns="0" tIns="0" rIns="0" bIns="0" rtlCol="0" anchor="t">
            <a:spAutoFit/>
          </a:bodyPr>
          <a:lstStyle/>
          <a:p>
            <a:pPr algn="l">
              <a:lnSpc>
                <a:spcPts val="4939"/>
              </a:lnSpc>
            </a:pPr>
            <a:r>
              <a:rPr lang="en-US" sz="3087" spc="-61">
                <a:solidFill>
                  <a:srgbClr val="000000"/>
                </a:solidFill>
                <a:latin typeface="Arial"/>
                <a:ea typeface="Arial"/>
                <a:cs typeface="Arial"/>
                <a:sym typeface="Arial"/>
              </a:rPr>
              <a:t>Cho phép thêm danh sách mua hàng vào danh sách của hệ thống.</a:t>
            </a:r>
          </a:p>
        </p:txBody>
      </p:sp>
      <p:sp>
        <p:nvSpPr>
          <p:cNvPr id="19" name="TextBox 19"/>
          <p:cNvSpPr txBox="1"/>
          <p:nvPr/>
        </p:nvSpPr>
        <p:spPr>
          <a:xfrm>
            <a:off x="9247310" y="1142427"/>
            <a:ext cx="253008" cy="503238"/>
          </a:xfrm>
          <a:prstGeom prst="rect">
            <a:avLst/>
          </a:prstGeom>
        </p:spPr>
        <p:txBody>
          <a:bodyPr lIns="0" tIns="0" rIns="0" bIns="0" rtlCol="0" anchor="t">
            <a:spAutoFit/>
          </a:bodyPr>
          <a:lstStyle/>
          <a:p>
            <a:pPr algn="ctr">
              <a:lnSpc>
                <a:spcPts val="3312"/>
              </a:lnSpc>
            </a:pPr>
            <a:r>
              <a:rPr lang="en-US" sz="3312" b="1" spc="-100">
                <a:solidFill>
                  <a:srgbClr val="3D6CC2"/>
                </a:solidFill>
                <a:latin typeface="Arial Bold"/>
                <a:ea typeface="Arial Bold"/>
                <a:cs typeface="Arial Bold"/>
                <a:sym typeface="Arial Bold"/>
              </a:rPr>
              <a:t>2</a:t>
            </a:r>
          </a:p>
        </p:txBody>
      </p:sp>
      <p:sp>
        <p:nvSpPr>
          <p:cNvPr id="20" name="TextBox 20"/>
          <p:cNvSpPr txBox="1"/>
          <p:nvPr/>
        </p:nvSpPr>
        <p:spPr>
          <a:xfrm>
            <a:off x="9971359" y="951332"/>
            <a:ext cx="4880675" cy="561023"/>
          </a:xfrm>
          <a:prstGeom prst="rect">
            <a:avLst/>
          </a:prstGeom>
        </p:spPr>
        <p:txBody>
          <a:bodyPr lIns="0" tIns="0" rIns="0" bIns="0" rtlCol="0" anchor="t">
            <a:spAutoFit/>
          </a:bodyPr>
          <a:lstStyle/>
          <a:p>
            <a:pPr algn="l">
              <a:lnSpc>
                <a:spcPts val="3937"/>
              </a:lnSpc>
            </a:pPr>
            <a:r>
              <a:rPr lang="en-US" sz="3149" b="1" spc="-94">
                <a:solidFill>
                  <a:srgbClr val="000000"/>
                </a:solidFill>
                <a:latin typeface="Arial Bold"/>
                <a:ea typeface="Arial Bold"/>
                <a:cs typeface="Arial Bold"/>
                <a:sym typeface="Arial Bold"/>
              </a:rPr>
              <a:t>Sửa danh sách mua hàng</a:t>
            </a:r>
          </a:p>
        </p:txBody>
      </p:sp>
      <p:sp>
        <p:nvSpPr>
          <p:cNvPr id="21" name="TextBox 21"/>
          <p:cNvSpPr txBox="1"/>
          <p:nvPr/>
        </p:nvSpPr>
        <p:spPr>
          <a:xfrm>
            <a:off x="9971359" y="1444994"/>
            <a:ext cx="7105650" cy="1399541"/>
          </a:xfrm>
          <a:prstGeom prst="rect">
            <a:avLst/>
          </a:prstGeom>
        </p:spPr>
        <p:txBody>
          <a:bodyPr lIns="0" tIns="0" rIns="0" bIns="0" rtlCol="0" anchor="t">
            <a:spAutoFit/>
          </a:bodyPr>
          <a:lstStyle/>
          <a:p>
            <a:pPr algn="l">
              <a:lnSpc>
                <a:spcPts val="5419"/>
              </a:lnSpc>
            </a:pPr>
            <a:r>
              <a:rPr lang="en-US" sz="3387" spc="-67">
                <a:solidFill>
                  <a:srgbClr val="000000"/>
                </a:solidFill>
                <a:latin typeface="Arial"/>
                <a:ea typeface="Arial"/>
                <a:cs typeface="Arial"/>
                <a:sym typeface="Arial"/>
              </a:rPr>
              <a:t>Cho phép sửa thông tin danh sách mua hàng.</a:t>
            </a:r>
          </a:p>
        </p:txBody>
      </p:sp>
      <p:sp>
        <p:nvSpPr>
          <p:cNvPr id="22" name="TextBox 22"/>
          <p:cNvSpPr txBox="1"/>
          <p:nvPr/>
        </p:nvSpPr>
        <p:spPr>
          <a:xfrm>
            <a:off x="805258" y="3135643"/>
            <a:ext cx="259556" cy="503238"/>
          </a:xfrm>
          <a:prstGeom prst="rect">
            <a:avLst/>
          </a:prstGeom>
        </p:spPr>
        <p:txBody>
          <a:bodyPr lIns="0" tIns="0" rIns="0" bIns="0" rtlCol="0" anchor="t">
            <a:spAutoFit/>
          </a:bodyPr>
          <a:lstStyle/>
          <a:p>
            <a:pPr algn="ctr">
              <a:lnSpc>
                <a:spcPts val="3312"/>
              </a:lnSpc>
            </a:pPr>
            <a:r>
              <a:rPr lang="en-US" sz="3312" b="1" spc="-100">
                <a:solidFill>
                  <a:srgbClr val="3D6CC2"/>
                </a:solidFill>
                <a:latin typeface="Arial Bold"/>
                <a:ea typeface="Arial Bold"/>
                <a:cs typeface="Arial Bold"/>
                <a:sym typeface="Arial Bold"/>
              </a:rPr>
              <a:t>3</a:t>
            </a:r>
          </a:p>
        </p:txBody>
      </p:sp>
      <p:sp>
        <p:nvSpPr>
          <p:cNvPr id="23" name="TextBox 23"/>
          <p:cNvSpPr txBox="1"/>
          <p:nvPr/>
        </p:nvSpPr>
        <p:spPr>
          <a:xfrm>
            <a:off x="1532581" y="2954073"/>
            <a:ext cx="6851305" cy="578803"/>
          </a:xfrm>
          <a:prstGeom prst="rect">
            <a:avLst/>
          </a:prstGeom>
        </p:spPr>
        <p:txBody>
          <a:bodyPr lIns="0" tIns="0" rIns="0" bIns="0" rtlCol="0" anchor="t">
            <a:spAutoFit/>
          </a:bodyPr>
          <a:lstStyle/>
          <a:p>
            <a:pPr algn="l">
              <a:lnSpc>
                <a:spcPts val="4187"/>
              </a:lnSpc>
            </a:pPr>
            <a:r>
              <a:rPr lang="en-US" sz="3349" b="1" spc="-100">
                <a:solidFill>
                  <a:srgbClr val="000000"/>
                </a:solidFill>
                <a:latin typeface="Arial Bold"/>
                <a:ea typeface="Arial Bold"/>
                <a:cs typeface="Arial Bold"/>
                <a:sym typeface="Arial Bold"/>
              </a:rPr>
              <a:t>Xóa danh sách mua hàng</a:t>
            </a:r>
          </a:p>
        </p:txBody>
      </p:sp>
      <p:sp>
        <p:nvSpPr>
          <p:cNvPr id="24" name="TextBox 24"/>
          <p:cNvSpPr txBox="1"/>
          <p:nvPr/>
        </p:nvSpPr>
        <p:spPr>
          <a:xfrm>
            <a:off x="1532581" y="3438211"/>
            <a:ext cx="7105650" cy="1399541"/>
          </a:xfrm>
          <a:prstGeom prst="rect">
            <a:avLst/>
          </a:prstGeom>
        </p:spPr>
        <p:txBody>
          <a:bodyPr lIns="0" tIns="0" rIns="0" bIns="0" rtlCol="0" anchor="t">
            <a:spAutoFit/>
          </a:bodyPr>
          <a:lstStyle/>
          <a:p>
            <a:pPr algn="l">
              <a:lnSpc>
                <a:spcPts val="5419"/>
              </a:lnSpc>
            </a:pPr>
            <a:r>
              <a:rPr lang="en-US" sz="3387" spc="-67">
                <a:solidFill>
                  <a:srgbClr val="000000"/>
                </a:solidFill>
                <a:latin typeface="Arial"/>
                <a:ea typeface="Arial"/>
                <a:cs typeface="Arial"/>
                <a:sym typeface="Arial"/>
              </a:rPr>
              <a:t>Cho phép xóa danh sách mua hàng không còn phù hợp.</a:t>
            </a:r>
          </a:p>
        </p:txBody>
      </p:sp>
      <p:sp>
        <p:nvSpPr>
          <p:cNvPr id="25" name="TextBox 25"/>
          <p:cNvSpPr txBox="1"/>
          <p:nvPr/>
        </p:nvSpPr>
        <p:spPr>
          <a:xfrm>
            <a:off x="9099450" y="3135643"/>
            <a:ext cx="272504" cy="503238"/>
          </a:xfrm>
          <a:prstGeom prst="rect">
            <a:avLst/>
          </a:prstGeom>
        </p:spPr>
        <p:txBody>
          <a:bodyPr lIns="0" tIns="0" rIns="0" bIns="0" rtlCol="0" anchor="t">
            <a:spAutoFit/>
          </a:bodyPr>
          <a:lstStyle/>
          <a:p>
            <a:pPr algn="ctr">
              <a:lnSpc>
                <a:spcPts val="3312"/>
              </a:lnSpc>
            </a:pPr>
            <a:r>
              <a:rPr lang="en-US" sz="3312" b="1" spc="-100">
                <a:solidFill>
                  <a:srgbClr val="3D6CC2"/>
                </a:solidFill>
                <a:latin typeface="Arial Bold"/>
                <a:ea typeface="Arial Bold"/>
                <a:cs typeface="Arial Bold"/>
                <a:sym typeface="Arial Bold"/>
              </a:rPr>
              <a:t>4</a:t>
            </a:r>
          </a:p>
        </p:txBody>
      </p:sp>
      <p:sp>
        <p:nvSpPr>
          <p:cNvPr id="26" name="TextBox 26"/>
          <p:cNvSpPr txBox="1"/>
          <p:nvPr/>
        </p:nvSpPr>
        <p:spPr>
          <a:xfrm>
            <a:off x="9833172" y="2954073"/>
            <a:ext cx="3514874" cy="578803"/>
          </a:xfrm>
          <a:prstGeom prst="rect">
            <a:avLst/>
          </a:prstGeom>
        </p:spPr>
        <p:txBody>
          <a:bodyPr lIns="0" tIns="0" rIns="0" bIns="0" rtlCol="0" anchor="t">
            <a:spAutoFit/>
          </a:bodyPr>
          <a:lstStyle/>
          <a:p>
            <a:pPr algn="l">
              <a:lnSpc>
                <a:spcPts val="4187"/>
              </a:lnSpc>
            </a:pPr>
            <a:r>
              <a:rPr lang="en-US" sz="3349" b="1" spc="-100">
                <a:solidFill>
                  <a:srgbClr val="000000"/>
                </a:solidFill>
                <a:latin typeface="Arial Bold"/>
                <a:ea typeface="Arial Bold"/>
                <a:cs typeface="Arial Bold"/>
                <a:sym typeface="Arial Bold"/>
              </a:rPr>
              <a:t>Xem chi tiết</a:t>
            </a:r>
          </a:p>
        </p:txBody>
      </p:sp>
      <p:sp>
        <p:nvSpPr>
          <p:cNvPr id="27" name="TextBox 27"/>
          <p:cNvSpPr txBox="1"/>
          <p:nvPr/>
        </p:nvSpPr>
        <p:spPr>
          <a:xfrm>
            <a:off x="9833172" y="3438211"/>
            <a:ext cx="7105650" cy="1432562"/>
          </a:xfrm>
          <a:prstGeom prst="rect">
            <a:avLst/>
          </a:prstGeom>
        </p:spPr>
        <p:txBody>
          <a:bodyPr lIns="0" tIns="0" rIns="0" bIns="0" rtlCol="0" anchor="t">
            <a:spAutoFit/>
          </a:bodyPr>
          <a:lstStyle/>
          <a:p>
            <a:pPr algn="l">
              <a:lnSpc>
                <a:spcPts val="5579"/>
              </a:lnSpc>
            </a:pPr>
            <a:r>
              <a:rPr lang="en-US" sz="3487" spc="-69">
                <a:solidFill>
                  <a:srgbClr val="000000"/>
                </a:solidFill>
                <a:latin typeface="Arial"/>
                <a:ea typeface="Arial"/>
                <a:cs typeface="Arial"/>
                <a:sym typeface="Arial"/>
              </a:rPr>
              <a:t>Cho phép xem chi tiết thông tin danh sách mua hàng.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310972" y="118943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3"/>
            <a:stretch>
              <a:fillRect/>
            </a:stretch>
          </a:blipFill>
        </p:spPr>
        <p:txBody>
          <a:bodyPr/>
          <a:lstStyle/>
          <a:p>
            <a:endParaRPr lang="en-US"/>
          </a:p>
        </p:txBody>
      </p:sp>
      <p:sp>
        <p:nvSpPr>
          <p:cNvPr id="3" name="Freeform 3" descr="preencoded.png"/>
          <p:cNvSpPr/>
          <p:nvPr/>
        </p:nvSpPr>
        <p:spPr>
          <a:xfrm>
            <a:off x="5246261" y="118943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4"/>
            <a:stretch>
              <a:fillRect/>
            </a:stretch>
          </a:blipFill>
        </p:spPr>
        <p:txBody>
          <a:bodyPr/>
          <a:lstStyle/>
          <a:p>
            <a:endParaRPr lang="en-US"/>
          </a:p>
        </p:txBody>
      </p:sp>
      <p:sp>
        <p:nvSpPr>
          <p:cNvPr id="4" name="Freeform 4" descr="preencoded.png"/>
          <p:cNvSpPr/>
          <p:nvPr/>
        </p:nvSpPr>
        <p:spPr>
          <a:xfrm>
            <a:off x="9756497" y="118943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txBody>
          <a:bodyPr/>
          <a:lstStyle/>
          <a:p>
            <a:endParaRPr lang="en-US"/>
          </a:p>
        </p:txBody>
      </p:sp>
      <p:sp>
        <p:nvSpPr>
          <p:cNvPr id="5" name="Freeform 5" descr="preencoded.png"/>
          <p:cNvSpPr/>
          <p:nvPr/>
        </p:nvSpPr>
        <p:spPr>
          <a:xfrm>
            <a:off x="14691786" y="118943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stretch>
              <a:fillRect/>
            </a:stretch>
          </a:blipFill>
        </p:spPr>
        <p:txBody>
          <a:bodyPr/>
          <a:lstStyle/>
          <a:p>
            <a:endParaRPr lang="en-US"/>
          </a:p>
        </p:txBody>
      </p:sp>
      <p:sp>
        <p:nvSpPr>
          <p:cNvPr id="6" name="Freeform 6"/>
          <p:cNvSpPr/>
          <p:nvPr/>
        </p:nvSpPr>
        <p:spPr>
          <a:xfrm>
            <a:off x="3493371" y="4850618"/>
            <a:ext cx="11301259" cy="4845415"/>
          </a:xfrm>
          <a:custGeom>
            <a:avLst/>
            <a:gdLst/>
            <a:ahLst/>
            <a:cxnLst/>
            <a:rect l="l" t="t" r="r" b="b"/>
            <a:pathLst>
              <a:path w="11301259" h="4845415">
                <a:moveTo>
                  <a:pt x="0" y="0"/>
                </a:moveTo>
                <a:lnTo>
                  <a:pt x="11301258" y="0"/>
                </a:lnTo>
                <a:lnTo>
                  <a:pt x="11301258" y="4845415"/>
                </a:lnTo>
                <a:lnTo>
                  <a:pt x="0" y="4845415"/>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10972" y="213126"/>
            <a:ext cx="8106221"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Quản lý địa chỉ giao hàng</a:t>
            </a:r>
          </a:p>
        </p:txBody>
      </p:sp>
      <p:sp>
        <p:nvSpPr>
          <p:cNvPr id="8" name="TextBox 8"/>
          <p:cNvSpPr txBox="1"/>
          <p:nvPr/>
        </p:nvSpPr>
        <p:spPr>
          <a:xfrm>
            <a:off x="310972" y="2095950"/>
            <a:ext cx="3544044" cy="652463"/>
          </a:xfrm>
          <a:prstGeom prst="rect">
            <a:avLst/>
          </a:prstGeom>
        </p:spPr>
        <p:txBody>
          <a:bodyPr lIns="0" tIns="0" rIns="0" bIns="0" rtlCol="0" anchor="t">
            <a:spAutoFit/>
          </a:bodyPr>
          <a:lstStyle/>
          <a:p>
            <a:pPr algn="l">
              <a:lnSpc>
                <a:spcPts val="4687"/>
              </a:lnSpc>
            </a:pPr>
            <a:r>
              <a:rPr lang="en-US" sz="3749" b="1" spc="-114">
                <a:solidFill>
                  <a:srgbClr val="1F1F1E"/>
                </a:solidFill>
                <a:latin typeface="Arial Bold"/>
                <a:ea typeface="Arial Bold"/>
                <a:cs typeface="Arial Bold"/>
                <a:sym typeface="Arial Bold"/>
              </a:rPr>
              <a:t>Thêm địa chỉ</a:t>
            </a:r>
          </a:p>
        </p:txBody>
      </p:sp>
      <p:sp>
        <p:nvSpPr>
          <p:cNvPr id="9" name="TextBox 9"/>
          <p:cNvSpPr txBox="1"/>
          <p:nvPr/>
        </p:nvSpPr>
        <p:spPr>
          <a:xfrm>
            <a:off x="307548" y="2604199"/>
            <a:ext cx="4510088" cy="1988685"/>
          </a:xfrm>
          <a:prstGeom prst="rect">
            <a:avLst/>
          </a:prstGeom>
        </p:spPr>
        <p:txBody>
          <a:bodyPr lIns="0" tIns="0" rIns="0" bIns="0" rtlCol="0" anchor="t">
            <a:spAutoFit/>
          </a:bodyPr>
          <a:lstStyle/>
          <a:p>
            <a:pPr algn="l">
              <a:lnSpc>
                <a:spcPts val="5191"/>
              </a:lnSpc>
            </a:pPr>
            <a:r>
              <a:rPr lang="en-US" sz="3187" spc="-65">
                <a:solidFill>
                  <a:srgbClr val="1F1F1E"/>
                </a:solidFill>
                <a:latin typeface="Arial"/>
                <a:ea typeface="Arial"/>
                <a:cs typeface="Arial"/>
                <a:sym typeface="Arial"/>
              </a:rPr>
              <a:t>Cho phép thêm địa chỉ giao hàng vào danh sách của hệ thống.</a:t>
            </a:r>
          </a:p>
        </p:txBody>
      </p:sp>
      <p:sp>
        <p:nvSpPr>
          <p:cNvPr id="10" name="TextBox 10"/>
          <p:cNvSpPr txBox="1"/>
          <p:nvPr/>
        </p:nvSpPr>
        <p:spPr>
          <a:xfrm>
            <a:off x="5246261" y="2105475"/>
            <a:ext cx="3544044" cy="578803"/>
          </a:xfrm>
          <a:prstGeom prst="rect">
            <a:avLst/>
          </a:prstGeom>
        </p:spPr>
        <p:txBody>
          <a:bodyPr lIns="0" tIns="0" rIns="0" bIns="0" rtlCol="0" anchor="t">
            <a:spAutoFit/>
          </a:bodyPr>
          <a:lstStyle/>
          <a:p>
            <a:pPr algn="l">
              <a:lnSpc>
                <a:spcPts val="4187"/>
              </a:lnSpc>
            </a:pPr>
            <a:r>
              <a:rPr lang="en-US" sz="3349" b="1" spc="-102">
                <a:solidFill>
                  <a:srgbClr val="1F1F1E"/>
                </a:solidFill>
                <a:latin typeface="Arial Bold"/>
                <a:ea typeface="Arial Bold"/>
                <a:cs typeface="Arial Bold"/>
                <a:sym typeface="Arial Bold"/>
              </a:rPr>
              <a:t>Sửa địa chỉ</a:t>
            </a:r>
          </a:p>
        </p:txBody>
      </p:sp>
      <p:sp>
        <p:nvSpPr>
          <p:cNvPr id="11" name="TextBox 11"/>
          <p:cNvSpPr txBox="1"/>
          <p:nvPr/>
        </p:nvSpPr>
        <p:spPr>
          <a:xfrm>
            <a:off x="5246261" y="2585149"/>
            <a:ext cx="4510236" cy="1448482"/>
          </a:xfrm>
          <a:prstGeom prst="rect">
            <a:avLst/>
          </a:prstGeom>
        </p:spPr>
        <p:txBody>
          <a:bodyPr lIns="0" tIns="0" rIns="0" bIns="0" rtlCol="0" anchor="t">
            <a:spAutoFit/>
          </a:bodyPr>
          <a:lstStyle/>
          <a:p>
            <a:pPr algn="l">
              <a:lnSpc>
                <a:spcPts val="5679"/>
              </a:lnSpc>
            </a:pPr>
            <a:r>
              <a:rPr lang="en-US" sz="3487" spc="-71">
                <a:solidFill>
                  <a:srgbClr val="1F1F1E"/>
                </a:solidFill>
                <a:latin typeface="Arial"/>
                <a:ea typeface="Arial"/>
                <a:cs typeface="Arial"/>
                <a:sym typeface="Arial"/>
              </a:rPr>
              <a:t>Cho phép sửa thông tin địa chỉ giao hàng.</a:t>
            </a:r>
          </a:p>
        </p:txBody>
      </p:sp>
      <p:sp>
        <p:nvSpPr>
          <p:cNvPr id="12" name="TextBox 12"/>
          <p:cNvSpPr txBox="1"/>
          <p:nvPr/>
        </p:nvSpPr>
        <p:spPr>
          <a:xfrm>
            <a:off x="9756497" y="2095951"/>
            <a:ext cx="3544044" cy="606743"/>
          </a:xfrm>
          <a:prstGeom prst="rect">
            <a:avLst/>
          </a:prstGeom>
        </p:spPr>
        <p:txBody>
          <a:bodyPr lIns="0" tIns="0" rIns="0" bIns="0" rtlCol="0" anchor="t">
            <a:spAutoFit/>
          </a:bodyPr>
          <a:lstStyle/>
          <a:p>
            <a:pPr algn="l">
              <a:lnSpc>
                <a:spcPts val="4312"/>
              </a:lnSpc>
            </a:pPr>
            <a:r>
              <a:rPr lang="en-US" sz="3449" b="1" spc="-105">
                <a:solidFill>
                  <a:srgbClr val="1F1F1E"/>
                </a:solidFill>
                <a:latin typeface="Arial Bold"/>
                <a:ea typeface="Arial Bold"/>
                <a:cs typeface="Arial Bold"/>
                <a:sym typeface="Arial Bold"/>
              </a:rPr>
              <a:t>Xóa địa chỉ</a:t>
            </a:r>
          </a:p>
        </p:txBody>
      </p:sp>
      <p:sp>
        <p:nvSpPr>
          <p:cNvPr id="13" name="TextBox 13"/>
          <p:cNvSpPr txBox="1"/>
          <p:nvPr/>
        </p:nvSpPr>
        <p:spPr>
          <a:xfrm>
            <a:off x="9756497" y="2585149"/>
            <a:ext cx="4510088" cy="2111150"/>
          </a:xfrm>
          <a:prstGeom prst="rect">
            <a:avLst/>
          </a:prstGeom>
        </p:spPr>
        <p:txBody>
          <a:bodyPr lIns="0" tIns="0" rIns="0" bIns="0" rtlCol="0" anchor="t">
            <a:spAutoFit/>
          </a:bodyPr>
          <a:lstStyle/>
          <a:p>
            <a:pPr algn="l">
              <a:lnSpc>
                <a:spcPts val="5516"/>
              </a:lnSpc>
            </a:pPr>
            <a:r>
              <a:rPr lang="en-US" sz="3387" spc="-69">
                <a:solidFill>
                  <a:srgbClr val="1F1F1E"/>
                </a:solidFill>
                <a:latin typeface="Arial"/>
                <a:ea typeface="Arial"/>
                <a:cs typeface="Arial"/>
                <a:sym typeface="Arial"/>
              </a:rPr>
              <a:t>Cho phép xóa địa chỉ giao hàng không còn phù hợp.</a:t>
            </a:r>
          </a:p>
        </p:txBody>
      </p:sp>
      <p:sp>
        <p:nvSpPr>
          <p:cNvPr id="14" name="TextBox 14"/>
          <p:cNvSpPr txBox="1"/>
          <p:nvPr/>
        </p:nvSpPr>
        <p:spPr>
          <a:xfrm>
            <a:off x="14266585" y="2095951"/>
            <a:ext cx="3544044" cy="606743"/>
          </a:xfrm>
          <a:prstGeom prst="rect">
            <a:avLst/>
          </a:prstGeom>
        </p:spPr>
        <p:txBody>
          <a:bodyPr lIns="0" tIns="0" rIns="0" bIns="0" rtlCol="0" anchor="t">
            <a:spAutoFit/>
          </a:bodyPr>
          <a:lstStyle/>
          <a:p>
            <a:pPr algn="l">
              <a:lnSpc>
                <a:spcPts val="4312"/>
              </a:lnSpc>
            </a:pPr>
            <a:r>
              <a:rPr lang="en-US" sz="3449" b="1" spc="-105">
                <a:solidFill>
                  <a:srgbClr val="1F1F1E"/>
                </a:solidFill>
                <a:latin typeface="Arial Bold"/>
                <a:ea typeface="Arial Bold"/>
                <a:cs typeface="Arial Bold"/>
                <a:sym typeface="Arial Bold"/>
              </a:rPr>
              <a:t>Xem chi tiết</a:t>
            </a:r>
          </a:p>
        </p:txBody>
      </p:sp>
      <p:sp>
        <p:nvSpPr>
          <p:cNvPr id="15" name="TextBox 15"/>
          <p:cNvSpPr txBox="1"/>
          <p:nvPr/>
        </p:nvSpPr>
        <p:spPr>
          <a:xfrm>
            <a:off x="14266585" y="2548388"/>
            <a:ext cx="4510236" cy="2049917"/>
          </a:xfrm>
          <a:prstGeom prst="rect">
            <a:avLst/>
          </a:prstGeom>
        </p:spPr>
        <p:txBody>
          <a:bodyPr lIns="0" tIns="0" rIns="0" bIns="0" rtlCol="0" anchor="t">
            <a:spAutoFit/>
          </a:bodyPr>
          <a:lstStyle/>
          <a:p>
            <a:pPr algn="l">
              <a:lnSpc>
                <a:spcPts val="5353"/>
              </a:lnSpc>
            </a:pPr>
            <a:r>
              <a:rPr lang="en-US" sz="3287" spc="-67">
                <a:solidFill>
                  <a:srgbClr val="1F1F1E"/>
                </a:solidFill>
                <a:latin typeface="Arial"/>
                <a:ea typeface="Arial"/>
                <a:cs typeface="Arial"/>
                <a:sym typeface="Arial"/>
              </a:rPr>
              <a:t>Cho phép xem chi tiết thông tin địa chỉ giao hàng.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2104" y="569416"/>
            <a:ext cx="6300639" cy="871537"/>
          </a:xfrm>
          <a:prstGeom prst="rect">
            <a:avLst/>
          </a:prstGeom>
        </p:spPr>
        <p:txBody>
          <a:bodyPr lIns="0" tIns="0" rIns="0" bIns="0" rtlCol="0" anchor="t">
            <a:spAutoFit/>
          </a:bodyPr>
          <a:lstStyle/>
          <a:p>
            <a:pPr algn="l">
              <a:lnSpc>
                <a:spcPts val="6187"/>
              </a:lnSpc>
            </a:pPr>
            <a:r>
              <a:rPr lang="en-US" sz="4937" b="1" spc="-148">
                <a:solidFill>
                  <a:srgbClr val="1F1F1E"/>
                </a:solidFill>
                <a:latin typeface="Arial Bold"/>
                <a:ea typeface="Arial Bold"/>
                <a:cs typeface="Arial Bold"/>
                <a:sym typeface="Arial Bold"/>
              </a:rPr>
              <a:t>Kết luận</a:t>
            </a:r>
          </a:p>
        </p:txBody>
      </p:sp>
      <p:sp>
        <p:nvSpPr>
          <p:cNvPr id="3" name="Freeform 3" descr="preencoded.png"/>
          <p:cNvSpPr/>
          <p:nvPr/>
        </p:nvSpPr>
        <p:spPr>
          <a:xfrm>
            <a:off x="3990529" y="1984772"/>
            <a:ext cx="2044750" cy="1854994"/>
          </a:xfrm>
          <a:custGeom>
            <a:avLst/>
            <a:gdLst/>
            <a:ahLst/>
            <a:cxnLst/>
            <a:rect l="l" t="t" r="r" b="b"/>
            <a:pathLst>
              <a:path w="2044750" h="1854994">
                <a:moveTo>
                  <a:pt x="0" y="0"/>
                </a:moveTo>
                <a:lnTo>
                  <a:pt x="2044750" y="0"/>
                </a:lnTo>
                <a:lnTo>
                  <a:pt x="2044750" y="1854994"/>
                </a:lnTo>
                <a:lnTo>
                  <a:pt x="0" y="1854994"/>
                </a:lnTo>
                <a:lnTo>
                  <a:pt x="0" y="0"/>
                </a:lnTo>
                <a:close/>
              </a:path>
            </a:pathLst>
          </a:custGeom>
          <a:blipFill>
            <a:blip r:embed="rId3"/>
            <a:stretch>
              <a:fillRect l="-12" r="-12"/>
            </a:stretch>
          </a:blipFill>
        </p:spPr>
        <p:txBody>
          <a:bodyPr/>
          <a:lstStyle/>
          <a:p>
            <a:endParaRPr lang="en-US"/>
          </a:p>
        </p:txBody>
      </p:sp>
      <p:sp>
        <p:nvSpPr>
          <p:cNvPr id="4" name="TextBox 4"/>
          <p:cNvSpPr txBox="1"/>
          <p:nvPr/>
        </p:nvSpPr>
        <p:spPr>
          <a:xfrm>
            <a:off x="4949726" y="2748111"/>
            <a:ext cx="126355" cy="519112"/>
          </a:xfrm>
          <a:prstGeom prst="rect">
            <a:avLst/>
          </a:prstGeom>
        </p:spPr>
        <p:txBody>
          <a:bodyPr lIns="0" tIns="0" rIns="0" bIns="0" rtlCol="0" anchor="t">
            <a:spAutoFit/>
          </a:bodyPr>
          <a:lstStyle/>
          <a:p>
            <a:pPr algn="ctr">
              <a:lnSpc>
                <a:spcPts val="3937"/>
              </a:lnSpc>
            </a:pPr>
            <a:r>
              <a:rPr lang="en-US" sz="2437" b="1" spc="-75">
                <a:solidFill>
                  <a:srgbClr val="1F1F1E"/>
                </a:solidFill>
                <a:latin typeface="Arial Bold"/>
                <a:ea typeface="Arial Bold"/>
                <a:cs typeface="Arial Bold"/>
                <a:sym typeface="Arial Bold"/>
              </a:rPr>
              <a:t>1</a:t>
            </a:r>
          </a:p>
        </p:txBody>
      </p:sp>
      <p:sp>
        <p:nvSpPr>
          <p:cNvPr id="5" name="TextBox 5"/>
          <p:cNvSpPr txBox="1"/>
          <p:nvPr/>
        </p:nvSpPr>
        <p:spPr>
          <a:xfrm>
            <a:off x="6287244" y="1889522"/>
            <a:ext cx="5195144" cy="613549"/>
          </a:xfrm>
          <a:prstGeom prst="rect">
            <a:avLst/>
          </a:prstGeom>
        </p:spPr>
        <p:txBody>
          <a:bodyPr lIns="0" tIns="0" rIns="0" bIns="0" rtlCol="0" anchor="t">
            <a:spAutoFit/>
          </a:bodyPr>
          <a:lstStyle/>
          <a:p>
            <a:pPr algn="l">
              <a:lnSpc>
                <a:spcPts val="4318"/>
              </a:lnSpc>
            </a:pPr>
            <a:r>
              <a:rPr lang="en-US" sz="3437" b="1" spc="-105">
                <a:solidFill>
                  <a:srgbClr val="1F1F1E"/>
                </a:solidFill>
                <a:latin typeface="Arial Bold"/>
                <a:ea typeface="Arial Bold"/>
                <a:cs typeface="Arial Bold"/>
                <a:sym typeface="Arial Bold"/>
              </a:rPr>
              <a:t>Cải thiện hiệu quả</a:t>
            </a:r>
          </a:p>
        </p:txBody>
      </p:sp>
      <p:sp>
        <p:nvSpPr>
          <p:cNvPr id="6" name="TextBox 6"/>
          <p:cNvSpPr txBox="1"/>
          <p:nvPr/>
        </p:nvSpPr>
        <p:spPr>
          <a:xfrm>
            <a:off x="6346180" y="2486661"/>
            <a:ext cx="10581085" cy="1217562"/>
          </a:xfrm>
          <a:prstGeom prst="rect">
            <a:avLst/>
          </a:prstGeom>
        </p:spPr>
        <p:txBody>
          <a:bodyPr lIns="0" tIns="0" rIns="0" bIns="0" rtlCol="0" anchor="t">
            <a:spAutoFit/>
          </a:bodyPr>
          <a:lstStyle/>
          <a:p>
            <a:pPr algn="l">
              <a:lnSpc>
                <a:spcPts val="4737"/>
              </a:lnSpc>
            </a:pPr>
            <a:r>
              <a:rPr lang="en-US" sz="2937" spc="-60">
                <a:solidFill>
                  <a:srgbClr val="1F1F1E"/>
                </a:solidFill>
                <a:latin typeface="Arial"/>
                <a:ea typeface="Arial"/>
                <a:cs typeface="Arial"/>
                <a:sym typeface="Arial"/>
              </a:rPr>
              <a:t>Đáp ứng tốt các yêu cầu cơ bản về quản lý cửa hàng điện thoại, cải thiện hiệu quả công việc.</a:t>
            </a:r>
          </a:p>
        </p:txBody>
      </p:sp>
      <p:grpSp>
        <p:nvGrpSpPr>
          <p:cNvPr id="7" name="Group 7"/>
          <p:cNvGrpSpPr/>
          <p:nvPr/>
        </p:nvGrpSpPr>
        <p:grpSpPr>
          <a:xfrm>
            <a:off x="6098232" y="3859262"/>
            <a:ext cx="11244709" cy="14288"/>
            <a:chOff x="0" y="0"/>
            <a:chExt cx="14992945" cy="19050"/>
          </a:xfrm>
        </p:grpSpPr>
        <p:sp>
          <p:nvSpPr>
            <p:cNvPr id="8" name="Freeform 8"/>
            <p:cNvSpPr/>
            <p:nvPr/>
          </p:nvSpPr>
          <p:spPr>
            <a:xfrm>
              <a:off x="0" y="0"/>
              <a:ext cx="14992986" cy="19050"/>
            </a:xfrm>
            <a:custGeom>
              <a:avLst/>
              <a:gdLst/>
              <a:ahLst/>
              <a:cxnLst/>
              <a:rect l="l" t="t" r="r" b="b"/>
              <a:pathLst>
                <a:path w="14992986" h="19050">
                  <a:moveTo>
                    <a:pt x="0" y="9525"/>
                  </a:moveTo>
                  <a:cubicBezTo>
                    <a:pt x="0" y="4318"/>
                    <a:pt x="4318" y="0"/>
                    <a:pt x="9525" y="0"/>
                  </a:cubicBezTo>
                  <a:lnTo>
                    <a:pt x="14983461" y="0"/>
                  </a:lnTo>
                  <a:cubicBezTo>
                    <a:pt x="14988668" y="0"/>
                    <a:pt x="14992986" y="4318"/>
                    <a:pt x="14992986" y="9525"/>
                  </a:cubicBezTo>
                  <a:cubicBezTo>
                    <a:pt x="14992986" y="14732"/>
                    <a:pt x="14988668" y="19050"/>
                    <a:pt x="14983461" y="19050"/>
                  </a:cubicBezTo>
                  <a:lnTo>
                    <a:pt x="9525" y="19050"/>
                  </a:lnTo>
                  <a:cubicBezTo>
                    <a:pt x="4318" y="19050"/>
                    <a:pt x="0" y="14732"/>
                    <a:pt x="0" y="9525"/>
                  </a:cubicBezTo>
                  <a:close/>
                </a:path>
              </a:pathLst>
            </a:custGeom>
            <a:solidFill>
              <a:srgbClr val="1F1F1E"/>
            </a:solidFill>
          </p:spPr>
          <p:txBody>
            <a:bodyPr/>
            <a:lstStyle/>
            <a:p>
              <a:endParaRPr lang="en-US"/>
            </a:p>
          </p:txBody>
        </p:sp>
      </p:grpSp>
      <p:sp>
        <p:nvSpPr>
          <p:cNvPr id="9" name="Freeform 9" descr="preencoded.png"/>
          <p:cNvSpPr/>
          <p:nvPr/>
        </p:nvSpPr>
        <p:spPr>
          <a:xfrm>
            <a:off x="2968229" y="3902720"/>
            <a:ext cx="4089499" cy="1854994"/>
          </a:xfrm>
          <a:custGeom>
            <a:avLst/>
            <a:gdLst/>
            <a:ahLst/>
            <a:cxnLst/>
            <a:rect l="l" t="t" r="r" b="b"/>
            <a:pathLst>
              <a:path w="4089499" h="1854994">
                <a:moveTo>
                  <a:pt x="0" y="0"/>
                </a:moveTo>
                <a:lnTo>
                  <a:pt x="4089498" y="0"/>
                </a:lnTo>
                <a:lnTo>
                  <a:pt x="4089498" y="1854994"/>
                </a:lnTo>
                <a:lnTo>
                  <a:pt x="0" y="1854994"/>
                </a:lnTo>
                <a:lnTo>
                  <a:pt x="0" y="0"/>
                </a:lnTo>
                <a:close/>
              </a:path>
            </a:pathLst>
          </a:custGeom>
          <a:blipFill>
            <a:blip r:embed="rId4"/>
            <a:stretch>
              <a:fillRect t="-104" b="-104"/>
            </a:stretch>
          </a:blipFill>
        </p:spPr>
        <p:txBody>
          <a:bodyPr/>
          <a:lstStyle/>
          <a:p>
            <a:endParaRPr lang="en-US"/>
          </a:p>
        </p:txBody>
      </p:sp>
      <p:sp>
        <p:nvSpPr>
          <p:cNvPr id="10" name="TextBox 10"/>
          <p:cNvSpPr txBox="1"/>
          <p:nvPr/>
        </p:nvSpPr>
        <p:spPr>
          <a:xfrm>
            <a:off x="4918322" y="4425702"/>
            <a:ext cx="189011" cy="519112"/>
          </a:xfrm>
          <a:prstGeom prst="rect">
            <a:avLst/>
          </a:prstGeom>
        </p:spPr>
        <p:txBody>
          <a:bodyPr lIns="0" tIns="0" rIns="0" bIns="0" rtlCol="0" anchor="t">
            <a:spAutoFit/>
          </a:bodyPr>
          <a:lstStyle/>
          <a:p>
            <a:pPr algn="ctr">
              <a:lnSpc>
                <a:spcPts val="3937"/>
              </a:lnSpc>
            </a:pPr>
            <a:r>
              <a:rPr lang="en-US" sz="2437" b="1" spc="-75">
                <a:solidFill>
                  <a:srgbClr val="1F1F1E"/>
                </a:solidFill>
                <a:latin typeface="Arial Bold"/>
                <a:ea typeface="Arial Bold"/>
                <a:cs typeface="Arial Bold"/>
                <a:sym typeface="Arial Bold"/>
              </a:rPr>
              <a:t>2</a:t>
            </a:r>
          </a:p>
        </p:txBody>
      </p:sp>
      <p:sp>
        <p:nvSpPr>
          <p:cNvPr id="11" name="TextBox 11"/>
          <p:cNvSpPr txBox="1"/>
          <p:nvPr/>
        </p:nvSpPr>
        <p:spPr>
          <a:xfrm>
            <a:off x="7309694" y="4106684"/>
            <a:ext cx="5194994" cy="613549"/>
          </a:xfrm>
          <a:prstGeom prst="rect">
            <a:avLst/>
          </a:prstGeom>
        </p:spPr>
        <p:txBody>
          <a:bodyPr lIns="0" tIns="0" rIns="0" bIns="0" rtlCol="0" anchor="t">
            <a:spAutoFit/>
          </a:bodyPr>
          <a:lstStyle/>
          <a:p>
            <a:pPr algn="l">
              <a:lnSpc>
                <a:spcPts val="4318"/>
              </a:lnSpc>
            </a:pPr>
            <a:r>
              <a:rPr lang="en-US" sz="3437" b="1" spc="-105">
                <a:solidFill>
                  <a:srgbClr val="1F1F1E"/>
                </a:solidFill>
                <a:latin typeface="Arial Bold"/>
                <a:ea typeface="Arial Bold"/>
                <a:cs typeface="Arial Bold"/>
                <a:sym typeface="Arial Bold"/>
              </a:rPr>
              <a:t>Hỗ trợ quản lý</a:t>
            </a:r>
          </a:p>
        </p:txBody>
      </p:sp>
      <p:sp>
        <p:nvSpPr>
          <p:cNvPr id="12" name="TextBox 12"/>
          <p:cNvSpPr txBox="1"/>
          <p:nvPr/>
        </p:nvSpPr>
        <p:spPr>
          <a:xfrm>
            <a:off x="7309694" y="4498216"/>
            <a:ext cx="9617571" cy="1250419"/>
          </a:xfrm>
          <a:prstGeom prst="rect">
            <a:avLst/>
          </a:prstGeom>
        </p:spPr>
        <p:txBody>
          <a:bodyPr lIns="0" tIns="0" rIns="0" bIns="0" rtlCol="0" anchor="t">
            <a:spAutoFit/>
          </a:bodyPr>
          <a:lstStyle/>
          <a:p>
            <a:pPr algn="l">
              <a:lnSpc>
                <a:spcPts val="4899"/>
              </a:lnSpc>
            </a:pPr>
            <a:r>
              <a:rPr lang="en-US" sz="3037" spc="-62">
                <a:solidFill>
                  <a:srgbClr val="1F1F1E"/>
                </a:solidFill>
                <a:latin typeface="Arial"/>
                <a:ea typeface="Arial"/>
                <a:cs typeface="Arial"/>
                <a:sym typeface="Arial"/>
              </a:rPr>
              <a:t>Hỗ trợ quản lý thông tin nhanh chóng và chính xác, tiết kiệm thời gian cho nhân viên.</a:t>
            </a:r>
          </a:p>
        </p:txBody>
      </p:sp>
      <p:grpSp>
        <p:nvGrpSpPr>
          <p:cNvPr id="13" name="Group 13"/>
          <p:cNvGrpSpPr/>
          <p:nvPr/>
        </p:nvGrpSpPr>
        <p:grpSpPr>
          <a:xfrm>
            <a:off x="7120681" y="5777210"/>
            <a:ext cx="10222260" cy="14288"/>
            <a:chOff x="0" y="0"/>
            <a:chExt cx="13629680" cy="19050"/>
          </a:xfrm>
        </p:grpSpPr>
        <p:sp>
          <p:nvSpPr>
            <p:cNvPr id="14" name="Freeform 14"/>
            <p:cNvSpPr/>
            <p:nvPr/>
          </p:nvSpPr>
          <p:spPr>
            <a:xfrm>
              <a:off x="0" y="0"/>
              <a:ext cx="13629639" cy="19050"/>
            </a:xfrm>
            <a:custGeom>
              <a:avLst/>
              <a:gdLst/>
              <a:ahLst/>
              <a:cxnLst/>
              <a:rect l="l" t="t" r="r" b="b"/>
              <a:pathLst>
                <a:path w="13629639" h="19050">
                  <a:moveTo>
                    <a:pt x="0" y="9525"/>
                  </a:moveTo>
                  <a:cubicBezTo>
                    <a:pt x="0" y="4318"/>
                    <a:pt x="4318" y="0"/>
                    <a:pt x="9525" y="0"/>
                  </a:cubicBezTo>
                  <a:lnTo>
                    <a:pt x="13620114" y="0"/>
                  </a:lnTo>
                  <a:cubicBezTo>
                    <a:pt x="13625322" y="0"/>
                    <a:pt x="13629639" y="4318"/>
                    <a:pt x="13629639" y="9525"/>
                  </a:cubicBezTo>
                  <a:cubicBezTo>
                    <a:pt x="13629639" y="14732"/>
                    <a:pt x="13625322" y="19050"/>
                    <a:pt x="13620114" y="19050"/>
                  </a:cubicBezTo>
                  <a:lnTo>
                    <a:pt x="9525" y="19050"/>
                  </a:lnTo>
                  <a:cubicBezTo>
                    <a:pt x="4318" y="19050"/>
                    <a:pt x="0" y="14732"/>
                    <a:pt x="0" y="9525"/>
                  </a:cubicBezTo>
                  <a:close/>
                </a:path>
              </a:pathLst>
            </a:custGeom>
            <a:solidFill>
              <a:srgbClr val="1F1F1E"/>
            </a:solidFill>
          </p:spPr>
          <p:txBody>
            <a:bodyPr/>
            <a:lstStyle/>
            <a:p>
              <a:endParaRPr lang="en-US"/>
            </a:p>
          </p:txBody>
        </p:sp>
      </p:grpSp>
      <p:sp>
        <p:nvSpPr>
          <p:cNvPr id="15" name="Freeform 15" descr="preencoded.png"/>
          <p:cNvSpPr/>
          <p:nvPr/>
        </p:nvSpPr>
        <p:spPr>
          <a:xfrm>
            <a:off x="1945779" y="5820668"/>
            <a:ext cx="6134397" cy="1854994"/>
          </a:xfrm>
          <a:custGeom>
            <a:avLst/>
            <a:gdLst/>
            <a:ahLst/>
            <a:cxnLst/>
            <a:rect l="l" t="t" r="r" b="b"/>
            <a:pathLst>
              <a:path w="6134397" h="1854994">
                <a:moveTo>
                  <a:pt x="0" y="0"/>
                </a:moveTo>
                <a:lnTo>
                  <a:pt x="6134397" y="0"/>
                </a:lnTo>
                <a:lnTo>
                  <a:pt x="6134397" y="1854993"/>
                </a:lnTo>
                <a:lnTo>
                  <a:pt x="0" y="1854993"/>
                </a:lnTo>
                <a:lnTo>
                  <a:pt x="0" y="0"/>
                </a:lnTo>
                <a:close/>
              </a:path>
            </a:pathLst>
          </a:custGeom>
          <a:blipFill>
            <a:blip r:embed="rId5"/>
            <a:stretch>
              <a:fillRect t="-66" b="-66"/>
            </a:stretch>
          </a:blipFill>
        </p:spPr>
        <p:txBody>
          <a:bodyPr/>
          <a:lstStyle/>
          <a:p>
            <a:endParaRPr lang="en-US"/>
          </a:p>
        </p:txBody>
      </p:sp>
      <p:sp>
        <p:nvSpPr>
          <p:cNvPr id="16" name="TextBox 16"/>
          <p:cNvSpPr txBox="1"/>
          <p:nvPr/>
        </p:nvSpPr>
        <p:spPr>
          <a:xfrm>
            <a:off x="4915941" y="6343650"/>
            <a:ext cx="193922" cy="519112"/>
          </a:xfrm>
          <a:prstGeom prst="rect">
            <a:avLst/>
          </a:prstGeom>
        </p:spPr>
        <p:txBody>
          <a:bodyPr lIns="0" tIns="0" rIns="0" bIns="0" rtlCol="0" anchor="t">
            <a:spAutoFit/>
          </a:bodyPr>
          <a:lstStyle/>
          <a:p>
            <a:pPr algn="ctr">
              <a:lnSpc>
                <a:spcPts val="3937"/>
              </a:lnSpc>
            </a:pPr>
            <a:r>
              <a:rPr lang="en-US" sz="2437" b="1" spc="-75">
                <a:solidFill>
                  <a:srgbClr val="1F1F1E"/>
                </a:solidFill>
                <a:latin typeface="Arial Bold"/>
                <a:ea typeface="Arial Bold"/>
                <a:cs typeface="Arial Bold"/>
                <a:sym typeface="Arial Bold"/>
              </a:rPr>
              <a:t>3</a:t>
            </a:r>
          </a:p>
        </p:txBody>
      </p:sp>
      <p:sp>
        <p:nvSpPr>
          <p:cNvPr id="17" name="TextBox 17"/>
          <p:cNvSpPr txBox="1"/>
          <p:nvPr/>
        </p:nvSpPr>
        <p:spPr>
          <a:xfrm>
            <a:off x="8080176" y="5867697"/>
            <a:ext cx="4662860" cy="530689"/>
          </a:xfrm>
          <a:prstGeom prst="rect">
            <a:avLst/>
          </a:prstGeom>
        </p:spPr>
        <p:txBody>
          <a:bodyPr lIns="0" tIns="0" rIns="0" bIns="0" rtlCol="0" anchor="t">
            <a:spAutoFit/>
          </a:bodyPr>
          <a:lstStyle/>
          <a:p>
            <a:pPr algn="l">
              <a:lnSpc>
                <a:spcPts val="3816"/>
              </a:lnSpc>
            </a:pPr>
            <a:r>
              <a:rPr lang="en-US" sz="3037" b="1" spc="-93">
                <a:solidFill>
                  <a:srgbClr val="1F1F1E"/>
                </a:solidFill>
                <a:latin typeface="Arial Bold"/>
                <a:ea typeface="Arial Bold"/>
                <a:cs typeface="Arial Bold"/>
                <a:sym typeface="Arial Bold"/>
              </a:rPr>
              <a:t>Giao diện thân thiện</a:t>
            </a:r>
          </a:p>
        </p:txBody>
      </p:sp>
      <p:sp>
        <p:nvSpPr>
          <p:cNvPr id="18" name="TextBox 18"/>
          <p:cNvSpPr txBox="1"/>
          <p:nvPr/>
        </p:nvSpPr>
        <p:spPr>
          <a:xfrm>
            <a:off x="8332142" y="6236462"/>
            <a:ext cx="8595122" cy="1302325"/>
          </a:xfrm>
          <a:prstGeom prst="rect">
            <a:avLst/>
          </a:prstGeom>
        </p:spPr>
        <p:txBody>
          <a:bodyPr lIns="0" tIns="0" rIns="0" bIns="0" rtlCol="0" anchor="t">
            <a:spAutoFit/>
          </a:bodyPr>
          <a:lstStyle/>
          <a:p>
            <a:pPr algn="l">
              <a:lnSpc>
                <a:spcPts val="5060"/>
              </a:lnSpc>
            </a:pPr>
            <a:r>
              <a:rPr lang="en-US" sz="3137" spc="-64">
                <a:solidFill>
                  <a:srgbClr val="1F1F1E"/>
                </a:solidFill>
                <a:latin typeface="Arial"/>
                <a:ea typeface="Arial"/>
                <a:cs typeface="Arial"/>
                <a:sym typeface="Arial"/>
              </a:rPr>
              <a:t>Cung cấp giao diện thân thiện, dễ sử dụng cho người dùng.</a:t>
            </a:r>
          </a:p>
        </p:txBody>
      </p:sp>
      <p:grpSp>
        <p:nvGrpSpPr>
          <p:cNvPr id="19" name="Group 19"/>
          <p:cNvGrpSpPr/>
          <p:nvPr/>
        </p:nvGrpSpPr>
        <p:grpSpPr>
          <a:xfrm>
            <a:off x="8143131" y="7695159"/>
            <a:ext cx="9199810" cy="14288"/>
            <a:chOff x="0" y="0"/>
            <a:chExt cx="12266413" cy="19050"/>
          </a:xfrm>
        </p:grpSpPr>
        <p:sp>
          <p:nvSpPr>
            <p:cNvPr id="20" name="Freeform 20"/>
            <p:cNvSpPr/>
            <p:nvPr/>
          </p:nvSpPr>
          <p:spPr>
            <a:xfrm>
              <a:off x="0" y="0"/>
              <a:ext cx="12266422" cy="19050"/>
            </a:xfrm>
            <a:custGeom>
              <a:avLst/>
              <a:gdLst/>
              <a:ahLst/>
              <a:cxnLst/>
              <a:rect l="l" t="t" r="r" b="b"/>
              <a:pathLst>
                <a:path w="12266422" h="19050">
                  <a:moveTo>
                    <a:pt x="0" y="9525"/>
                  </a:moveTo>
                  <a:cubicBezTo>
                    <a:pt x="0" y="4318"/>
                    <a:pt x="4318" y="0"/>
                    <a:pt x="9525" y="0"/>
                  </a:cubicBezTo>
                  <a:lnTo>
                    <a:pt x="12256897" y="0"/>
                  </a:lnTo>
                  <a:cubicBezTo>
                    <a:pt x="12262103" y="0"/>
                    <a:pt x="12266422" y="4318"/>
                    <a:pt x="12266422" y="9525"/>
                  </a:cubicBezTo>
                  <a:cubicBezTo>
                    <a:pt x="12266422" y="14732"/>
                    <a:pt x="12262103" y="19050"/>
                    <a:pt x="12256897" y="19050"/>
                  </a:cubicBezTo>
                  <a:lnTo>
                    <a:pt x="9525" y="19050"/>
                  </a:lnTo>
                  <a:cubicBezTo>
                    <a:pt x="4318" y="19050"/>
                    <a:pt x="0" y="14732"/>
                    <a:pt x="0" y="9525"/>
                  </a:cubicBezTo>
                  <a:close/>
                </a:path>
              </a:pathLst>
            </a:custGeom>
            <a:solidFill>
              <a:srgbClr val="1F1F1E"/>
            </a:solidFill>
          </p:spPr>
          <p:txBody>
            <a:bodyPr/>
            <a:lstStyle/>
            <a:p>
              <a:endParaRPr lang="en-US"/>
            </a:p>
          </p:txBody>
        </p:sp>
      </p:grpSp>
      <p:sp>
        <p:nvSpPr>
          <p:cNvPr id="21" name="Freeform 21" descr="preencoded.png"/>
          <p:cNvSpPr/>
          <p:nvPr/>
        </p:nvSpPr>
        <p:spPr>
          <a:xfrm>
            <a:off x="923330" y="7738616"/>
            <a:ext cx="8179147" cy="1854994"/>
          </a:xfrm>
          <a:custGeom>
            <a:avLst/>
            <a:gdLst/>
            <a:ahLst/>
            <a:cxnLst/>
            <a:rect l="l" t="t" r="r" b="b"/>
            <a:pathLst>
              <a:path w="8179147" h="1854994">
                <a:moveTo>
                  <a:pt x="0" y="0"/>
                </a:moveTo>
                <a:lnTo>
                  <a:pt x="8179147" y="0"/>
                </a:lnTo>
                <a:lnTo>
                  <a:pt x="8179147" y="1854994"/>
                </a:lnTo>
                <a:lnTo>
                  <a:pt x="0" y="1854994"/>
                </a:lnTo>
                <a:lnTo>
                  <a:pt x="0" y="0"/>
                </a:lnTo>
                <a:close/>
              </a:path>
            </a:pathLst>
          </a:custGeom>
          <a:blipFill>
            <a:blip r:embed="rId6"/>
            <a:stretch>
              <a:fillRect t="-46" b="-46"/>
            </a:stretch>
          </a:blipFill>
        </p:spPr>
        <p:txBody>
          <a:bodyPr/>
          <a:lstStyle/>
          <a:p>
            <a:endParaRPr lang="en-US"/>
          </a:p>
        </p:txBody>
      </p:sp>
      <p:sp>
        <p:nvSpPr>
          <p:cNvPr id="22" name="TextBox 22"/>
          <p:cNvSpPr txBox="1"/>
          <p:nvPr/>
        </p:nvSpPr>
        <p:spPr>
          <a:xfrm>
            <a:off x="4911030" y="8261598"/>
            <a:ext cx="203597" cy="519112"/>
          </a:xfrm>
          <a:prstGeom prst="rect">
            <a:avLst/>
          </a:prstGeom>
        </p:spPr>
        <p:txBody>
          <a:bodyPr lIns="0" tIns="0" rIns="0" bIns="0" rtlCol="0" anchor="t">
            <a:spAutoFit/>
          </a:bodyPr>
          <a:lstStyle/>
          <a:p>
            <a:pPr algn="ctr">
              <a:lnSpc>
                <a:spcPts val="3937"/>
              </a:lnSpc>
            </a:pPr>
            <a:r>
              <a:rPr lang="en-US" sz="2437" b="1" spc="-75">
                <a:solidFill>
                  <a:srgbClr val="1F1F1E"/>
                </a:solidFill>
                <a:latin typeface="Arial Bold"/>
                <a:ea typeface="Arial Bold"/>
                <a:cs typeface="Arial Bold"/>
                <a:sym typeface="Arial Bold"/>
              </a:rPr>
              <a:t>4</a:t>
            </a:r>
          </a:p>
        </p:txBody>
      </p:sp>
      <p:sp>
        <p:nvSpPr>
          <p:cNvPr id="23" name="TextBox 23"/>
          <p:cNvSpPr txBox="1"/>
          <p:nvPr/>
        </p:nvSpPr>
        <p:spPr>
          <a:xfrm>
            <a:off x="9354442" y="7923907"/>
            <a:ext cx="4830699" cy="512356"/>
          </a:xfrm>
          <a:prstGeom prst="rect">
            <a:avLst/>
          </a:prstGeom>
        </p:spPr>
        <p:txBody>
          <a:bodyPr lIns="0" tIns="0" rIns="0" bIns="0" rtlCol="0" anchor="t">
            <a:spAutoFit/>
          </a:bodyPr>
          <a:lstStyle/>
          <a:p>
            <a:pPr algn="l">
              <a:lnSpc>
                <a:spcPts val="3690"/>
              </a:lnSpc>
            </a:pPr>
            <a:r>
              <a:rPr lang="en-US" sz="2937" b="1" spc="-90">
                <a:solidFill>
                  <a:srgbClr val="1F1F1E"/>
                </a:solidFill>
                <a:latin typeface="Arial Bold"/>
                <a:ea typeface="Arial Bold"/>
                <a:cs typeface="Arial Bold"/>
                <a:sym typeface="Arial Bold"/>
              </a:rPr>
              <a:t>Xây dựng thành công</a:t>
            </a:r>
          </a:p>
        </p:txBody>
      </p:sp>
      <p:sp>
        <p:nvSpPr>
          <p:cNvPr id="24" name="TextBox 24"/>
          <p:cNvSpPr txBox="1"/>
          <p:nvPr/>
        </p:nvSpPr>
        <p:spPr>
          <a:xfrm>
            <a:off x="9354442" y="8364141"/>
            <a:ext cx="7799486" cy="1217562"/>
          </a:xfrm>
          <a:prstGeom prst="rect">
            <a:avLst/>
          </a:prstGeom>
        </p:spPr>
        <p:txBody>
          <a:bodyPr lIns="0" tIns="0" rIns="0" bIns="0" rtlCol="0" anchor="t">
            <a:spAutoFit/>
          </a:bodyPr>
          <a:lstStyle/>
          <a:p>
            <a:pPr algn="l">
              <a:lnSpc>
                <a:spcPts val="4737"/>
              </a:lnSpc>
            </a:pPr>
            <a:r>
              <a:rPr lang="en-US" sz="2937" spc="-60">
                <a:solidFill>
                  <a:srgbClr val="1F1F1E"/>
                </a:solidFill>
                <a:latin typeface="Arial"/>
                <a:ea typeface="Arial"/>
                <a:cs typeface="Arial"/>
                <a:sym typeface="Arial"/>
              </a:rPr>
              <a:t>Xây dựng thành công phần mềm ứng dụng quản lý cửa hàng bán điện thoại.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D4E0EA"/>
            </a:solidFill>
            <a:prstDash val="solid"/>
            <a:headEnd type="none" w="sm" len="sm"/>
            <a:tailEnd type="none" w="sm" len="sm"/>
          </a:ln>
        </p:spPr>
        <p:txBody>
          <a:bodyPr/>
          <a:lstStyle/>
          <a:p>
            <a:endParaRPr lang="en-US"/>
          </a:p>
        </p:txBody>
      </p:sp>
      <p:sp>
        <p:nvSpPr>
          <p:cNvPr id="3" name="AutoShape 3"/>
          <p:cNvSpPr/>
          <p:nvPr/>
        </p:nvSpPr>
        <p:spPr>
          <a:xfrm rot="8776574">
            <a:off x="10406482" y="7904560"/>
            <a:ext cx="8608174" cy="0"/>
          </a:xfrm>
          <a:prstGeom prst="line">
            <a:avLst/>
          </a:prstGeom>
          <a:ln w="9525" cap="rnd">
            <a:solidFill>
              <a:srgbClr val="D4E0EA"/>
            </a:solidFill>
            <a:prstDash val="solid"/>
            <a:headEnd type="none" w="sm" len="sm"/>
            <a:tailEnd type="none" w="sm" len="sm"/>
          </a:ln>
        </p:spPr>
        <p:txBody>
          <a:bodyPr/>
          <a:lstStyle/>
          <a:p>
            <a:endParaRPr lang="en-US"/>
          </a:p>
        </p:txBody>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D4E0EA">
                <a:alpha val="35686"/>
              </a:srgbClr>
            </a:solidFill>
          </p:spPr>
          <p:txBody>
            <a:bodyPr/>
            <a:lstStyle/>
            <a:p>
              <a:endParaRPr lang="en-US"/>
            </a:p>
          </p:txBody>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D4E0EA">
                <a:alpha val="19608"/>
              </a:srgbClr>
            </a:solidFill>
          </p:spPr>
          <p:txBody>
            <a:bodyPr/>
            <a:lstStyle/>
            <a:p>
              <a:endParaRPr lang="en-US"/>
            </a:p>
          </p:txBody>
        </p:sp>
      </p:grpSp>
      <p:grpSp>
        <p:nvGrpSpPr>
          <p:cNvPr id="8" name="Group 8"/>
          <p:cNvGrpSpPr/>
          <p:nvPr/>
        </p:nvGrpSpPr>
        <p:grpSpPr>
          <a:xfrm>
            <a:off x="0" y="6019800"/>
            <a:ext cx="673099" cy="4267200"/>
            <a:chOff x="0" y="0"/>
            <a:chExt cx="897466" cy="5689600"/>
          </a:xfrm>
        </p:grpSpPr>
        <p:sp>
          <p:nvSpPr>
            <p:cNvPr id="9" name="Freeform 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D4E0EA">
                <a:alpha val="69804"/>
              </a:srgbClr>
            </a:solidFill>
          </p:spPr>
          <p:txBody>
            <a:bodyPr/>
            <a:lstStyle/>
            <a:p>
              <a:endParaRPr lang="en-US"/>
            </a:p>
          </p:txBody>
        </p:sp>
      </p:grpSp>
      <p:sp>
        <p:nvSpPr>
          <p:cNvPr id="10" name="TextBox 10"/>
          <p:cNvSpPr txBox="1"/>
          <p:nvPr/>
        </p:nvSpPr>
        <p:spPr>
          <a:xfrm>
            <a:off x="845939" y="742504"/>
            <a:ext cx="6042422" cy="836612"/>
          </a:xfrm>
          <a:prstGeom prst="rect">
            <a:avLst/>
          </a:prstGeom>
        </p:spPr>
        <p:txBody>
          <a:bodyPr lIns="0" tIns="0" rIns="0" bIns="0" rtlCol="0" anchor="t">
            <a:spAutoFit/>
          </a:bodyPr>
          <a:lstStyle/>
          <a:p>
            <a:pPr algn="l">
              <a:lnSpc>
                <a:spcPts val="5937"/>
              </a:lnSpc>
            </a:pPr>
            <a:r>
              <a:rPr lang="en-US" sz="4750" b="1" spc="-142">
                <a:solidFill>
                  <a:srgbClr val="1F1F1E"/>
                </a:solidFill>
                <a:latin typeface="Arial Bold"/>
                <a:ea typeface="Arial Bold"/>
                <a:cs typeface="Arial Bold"/>
                <a:sym typeface="Arial Bold"/>
              </a:rPr>
              <a:t>Hướng phát triển</a:t>
            </a:r>
          </a:p>
        </p:txBody>
      </p:sp>
      <p:grpSp>
        <p:nvGrpSpPr>
          <p:cNvPr id="11" name="Group 11"/>
          <p:cNvGrpSpPr/>
          <p:nvPr/>
        </p:nvGrpSpPr>
        <p:grpSpPr>
          <a:xfrm>
            <a:off x="1194198" y="1974651"/>
            <a:ext cx="28575" cy="7455396"/>
            <a:chOff x="0" y="0"/>
            <a:chExt cx="38100" cy="9940528"/>
          </a:xfrm>
        </p:grpSpPr>
        <p:sp>
          <p:nvSpPr>
            <p:cNvPr id="12" name="Freeform 12"/>
            <p:cNvSpPr/>
            <p:nvPr/>
          </p:nvSpPr>
          <p:spPr>
            <a:xfrm>
              <a:off x="0" y="0"/>
              <a:ext cx="38100" cy="9940544"/>
            </a:xfrm>
            <a:custGeom>
              <a:avLst/>
              <a:gdLst/>
              <a:ahLst/>
              <a:cxnLst/>
              <a:rect l="l" t="t" r="r" b="b"/>
              <a:pathLst>
                <a:path w="38100" h="9940544">
                  <a:moveTo>
                    <a:pt x="0" y="19050"/>
                  </a:moveTo>
                  <a:cubicBezTo>
                    <a:pt x="0" y="8509"/>
                    <a:pt x="8509" y="0"/>
                    <a:pt x="19050" y="0"/>
                  </a:cubicBezTo>
                  <a:cubicBezTo>
                    <a:pt x="29591" y="0"/>
                    <a:pt x="38100" y="8509"/>
                    <a:pt x="38100" y="19050"/>
                  </a:cubicBezTo>
                  <a:lnTo>
                    <a:pt x="38100" y="9921494"/>
                  </a:lnTo>
                  <a:cubicBezTo>
                    <a:pt x="38100" y="9932035"/>
                    <a:pt x="29591" y="9940544"/>
                    <a:pt x="19050" y="9940544"/>
                  </a:cubicBezTo>
                  <a:cubicBezTo>
                    <a:pt x="8509" y="9940544"/>
                    <a:pt x="0" y="9932035"/>
                    <a:pt x="0" y="9921494"/>
                  </a:cubicBezTo>
                  <a:close/>
                </a:path>
              </a:pathLst>
            </a:custGeom>
            <a:solidFill>
              <a:srgbClr val="7A8E9F"/>
            </a:solidFill>
          </p:spPr>
          <p:txBody>
            <a:bodyPr/>
            <a:lstStyle/>
            <a:p>
              <a:endParaRPr lang="en-US"/>
            </a:p>
          </p:txBody>
        </p:sp>
      </p:grpSp>
      <p:grpSp>
        <p:nvGrpSpPr>
          <p:cNvPr id="13" name="Group 13"/>
          <p:cNvGrpSpPr/>
          <p:nvPr/>
        </p:nvGrpSpPr>
        <p:grpSpPr>
          <a:xfrm>
            <a:off x="1451819" y="2504182"/>
            <a:ext cx="845939" cy="28575"/>
            <a:chOff x="0" y="0"/>
            <a:chExt cx="1127918" cy="38100"/>
          </a:xfrm>
        </p:grpSpPr>
        <p:sp>
          <p:nvSpPr>
            <p:cNvPr id="14" name="Freeform 14"/>
            <p:cNvSpPr/>
            <p:nvPr/>
          </p:nvSpPr>
          <p:spPr>
            <a:xfrm>
              <a:off x="0" y="0"/>
              <a:ext cx="1127887" cy="38100"/>
            </a:xfrm>
            <a:custGeom>
              <a:avLst/>
              <a:gdLst/>
              <a:ahLst/>
              <a:cxnLst/>
              <a:rect l="l" t="t" r="r" b="b"/>
              <a:pathLst>
                <a:path w="1127887" h="38100">
                  <a:moveTo>
                    <a:pt x="0" y="19050"/>
                  </a:moveTo>
                  <a:cubicBezTo>
                    <a:pt x="0" y="8509"/>
                    <a:pt x="8509" y="0"/>
                    <a:pt x="19050" y="0"/>
                  </a:cubicBezTo>
                  <a:lnTo>
                    <a:pt x="1108837" y="0"/>
                  </a:lnTo>
                  <a:cubicBezTo>
                    <a:pt x="1119378" y="0"/>
                    <a:pt x="1127887" y="8509"/>
                    <a:pt x="1127887" y="19050"/>
                  </a:cubicBezTo>
                  <a:cubicBezTo>
                    <a:pt x="1127887" y="29591"/>
                    <a:pt x="1119378" y="38100"/>
                    <a:pt x="1108837" y="38100"/>
                  </a:cubicBezTo>
                  <a:lnTo>
                    <a:pt x="19050" y="38100"/>
                  </a:lnTo>
                  <a:cubicBezTo>
                    <a:pt x="8509" y="38100"/>
                    <a:pt x="0" y="29591"/>
                    <a:pt x="0" y="19050"/>
                  </a:cubicBezTo>
                  <a:close/>
                </a:path>
              </a:pathLst>
            </a:custGeom>
            <a:solidFill>
              <a:srgbClr val="7A8E9F"/>
            </a:solidFill>
          </p:spPr>
          <p:txBody>
            <a:bodyPr/>
            <a:lstStyle/>
            <a:p>
              <a:endParaRPr lang="en-US"/>
            </a:p>
          </p:txBody>
        </p:sp>
      </p:grpSp>
      <p:grpSp>
        <p:nvGrpSpPr>
          <p:cNvPr id="15" name="Group 15"/>
          <p:cNvGrpSpPr/>
          <p:nvPr/>
        </p:nvGrpSpPr>
        <p:grpSpPr>
          <a:xfrm>
            <a:off x="931812" y="2241797"/>
            <a:ext cx="553342" cy="553342"/>
            <a:chOff x="0" y="0"/>
            <a:chExt cx="737790" cy="737790"/>
          </a:xfrm>
        </p:grpSpPr>
        <p:sp>
          <p:nvSpPr>
            <p:cNvPr id="16" name="Freeform 16"/>
            <p:cNvSpPr/>
            <p:nvPr/>
          </p:nvSpPr>
          <p:spPr>
            <a:xfrm>
              <a:off x="6350" y="6350"/>
              <a:ext cx="725170" cy="725170"/>
            </a:xfrm>
            <a:custGeom>
              <a:avLst/>
              <a:gdLst/>
              <a:ahLst/>
              <a:cxnLst/>
              <a:rect l="l" t="t" r="r" b="b"/>
              <a:pathLst>
                <a:path w="725170" h="725170">
                  <a:moveTo>
                    <a:pt x="0" y="135382"/>
                  </a:moveTo>
                  <a:cubicBezTo>
                    <a:pt x="0" y="60579"/>
                    <a:pt x="60579" y="0"/>
                    <a:pt x="135382" y="0"/>
                  </a:cubicBezTo>
                  <a:lnTo>
                    <a:pt x="589788" y="0"/>
                  </a:lnTo>
                  <a:cubicBezTo>
                    <a:pt x="664591" y="0"/>
                    <a:pt x="725170" y="60579"/>
                    <a:pt x="725170" y="135382"/>
                  </a:cubicBezTo>
                  <a:lnTo>
                    <a:pt x="725170" y="589788"/>
                  </a:lnTo>
                  <a:cubicBezTo>
                    <a:pt x="725170" y="664591"/>
                    <a:pt x="664591" y="725170"/>
                    <a:pt x="589788" y="725170"/>
                  </a:cubicBezTo>
                  <a:lnTo>
                    <a:pt x="135382" y="725170"/>
                  </a:lnTo>
                  <a:cubicBezTo>
                    <a:pt x="60579" y="725043"/>
                    <a:pt x="0" y="664464"/>
                    <a:pt x="0" y="589788"/>
                  </a:cubicBezTo>
                  <a:close/>
                </a:path>
              </a:pathLst>
            </a:custGeom>
            <a:solidFill>
              <a:srgbClr val="D4E0EA"/>
            </a:solidFill>
          </p:spPr>
          <p:txBody>
            <a:bodyPr/>
            <a:lstStyle/>
            <a:p>
              <a:endParaRPr lang="en-US"/>
            </a:p>
          </p:txBody>
        </p:sp>
        <p:sp>
          <p:nvSpPr>
            <p:cNvPr id="17" name="Freeform 17"/>
            <p:cNvSpPr/>
            <p:nvPr/>
          </p:nvSpPr>
          <p:spPr>
            <a:xfrm>
              <a:off x="0" y="0"/>
              <a:ext cx="737743" cy="737870"/>
            </a:xfrm>
            <a:custGeom>
              <a:avLst/>
              <a:gdLst/>
              <a:ahLst/>
              <a:cxnLst/>
              <a:rect l="l" t="t" r="r" b="b"/>
              <a:pathLst>
                <a:path w="737743" h="737870">
                  <a:moveTo>
                    <a:pt x="0" y="141732"/>
                  </a:moveTo>
                  <a:cubicBezTo>
                    <a:pt x="0" y="63500"/>
                    <a:pt x="63500" y="0"/>
                    <a:pt x="141732" y="0"/>
                  </a:cubicBezTo>
                  <a:lnTo>
                    <a:pt x="596138" y="0"/>
                  </a:lnTo>
                  <a:lnTo>
                    <a:pt x="596138" y="6350"/>
                  </a:lnTo>
                  <a:lnTo>
                    <a:pt x="596138" y="0"/>
                  </a:lnTo>
                  <a:cubicBezTo>
                    <a:pt x="674370" y="0"/>
                    <a:pt x="737743" y="63500"/>
                    <a:pt x="737743" y="141732"/>
                  </a:cubicBezTo>
                  <a:lnTo>
                    <a:pt x="731393" y="141732"/>
                  </a:lnTo>
                  <a:lnTo>
                    <a:pt x="737743" y="141732"/>
                  </a:lnTo>
                  <a:lnTo>
                    <a:pt x="737743" y="596138"/>
                  </a:lnTo>
                  <a:lnTo>
                    <a:pt x="731393" y="596138"/>
                  </a:lnTo>
                  <a:lnTo>
                    <a:pt x="737743" y="596138"/>
                  </a:lnTo>
                  <a:cubicBezTo>
                    <a:pt x="737743" y="674370"/>
                    <a:pt x="674243" y="737870"/>
                    <a:pt x="596011" y="737870"/>
                  </a:cubicBezTo>
                  <a:lnTo>
                    <a:pt x="596011" y="731520"/>
                  </a:lnTo>
                  <a:lnTo>
                    <a:pt x="596011" y="737870"/>
                  </a:lnTo>
                  <a:lnTo>
                    <a:pt x="141732" y="737870"/>
                  </a:lnTo>
                  <a:lnTo>
                    <a:pt x="141732" y="731520"/>
                  </a:lnTo>
                  <a:lnTo>
                    <a:pt x="141732" y="737870"/>
                  </a:lnTo>
                  <a:cubicBezTo>
                    <a:pt x="63500" y="737743"/>
                    <a:pt x="0" y="674370"/>
                    <a:pt x="0" y="596138"/>
                  </a:cubicBezTo>
                  <a:lnTo>
                    <a:pt x="0" y="141732"/>
                  </a:lnTo>
                  <a:lnTo>
                    <a:pt x="6350" y="141732"/>
                  </a:lnTo>
                  <a:lnTo>
                    <a:pt x="0" y="141732"/>
                  </a:lnTo>
                  <a:moveTo>
                    <a:pt x="12700" y="141732"/>
                  </a:moveTo>
                  <a:lnTo>
                    <a:pt x="12700" y="596138"/>
                  </a:lnTo>
                  <a:lnTo>
                    <a:pt x="6350" y="596138"/>
                  </a:lnTo>
                  <a:lnTo>
                    <a:pt x="12700" y="596138"/>
                  </a:lnTo>
                  <a:cubicBezTo>
                    <a:pt x="12700" y="667385"/>
                    <a:pt x="70485" y="725170"/>
                    <a:pt x="141732" y="725170"/>
                  </a:cubicBezTo>
                  <a:lnTo>
                    <a:pt x="596138" y="725170"/>
                  </a:lnTo>
                  <a:cubicBezTo>
                    <a:pt x="667385" y="725170"/>
                    <a:pt x="725170" y="667385"/>
                    <a:pt x="725170" y="596138"/>
                  </a:cubicBezTo>
                  <a:lnTo>
                    <a:pt x="725170" y="141732"/>
                  </a:lnTo>
                  <a:cubicBezTo>
                    <a:pt x="725043" y="70485"/>
                    <a:pt x="667385" y="12700"/>
                    <a:pt x="596138" y="12700"/>
                  </a:cubicBezTo>
                  <a:lnTo>
                    <a:pt x="141732" y="12700"/>
                  </a:lnTo>
                  <a:lnTo>
                    <a:pt x="141732" y="6350"/>
                  </a:lnTo>
                  <a:lnTo>
                    <a:pt x="141732" y="12700"/>
                  </a:lnTo>
                  <a:cubicBezTo>
                    <a:pt x="70485" y="12700"/>
                    <a:pt x="12700" y="70485"/>
                    <a:pt x="12700" y="141732"/>
                  </a:cubicBezTo>
                  <a:close/>
                </a:path>
              </a:pathLst>
            </a:custGeom>
            <a:solidFill>
              <a:srgbClr val="7A8E9F"/>
            </a:solidFill>
          </p:spPr>
          <p:txBody>
            <a:bodyPr/>
            <a:lstStyle/>
            <a:p>
              <a:endParaRPr lang="en-US"/>
            </a:p>
          </p:txBody>
        </p:sp>
      </p:grpSp>
      <p:sp>
        <p:nvSpPr>
          <p:cNvPr id="18" name="TextBox 18"/>
          <p:cNvSpPr txBox="1"/>
          <p:nvPr/>
        </p:nvSpPr>
        <p:spPr>
          <a:xfrm>
            <a:off x="1135708" y="2327673"/>
            <a:ext cx="145405" cy="433387"/>
          </a:xfrm>
          <a:prstGeom prst="rect">
            <a:avLst/>
          </a:prstGeom>
        </p:spPr>
        <p:txBody>
          <a:bodyPr lIns="0" tIns="0" rIns="0" bIns="0" rtlCol="0" anchor="t">
            <a:spAutoFit/>
          </a:bodyPr>
          <a:lstStyle/>
          <a:p>
            <a:pPr algn="ctr">
              <a:lnSpc>
                <a:spcPts val="2812"/>
              </a:lnSpc>
            </a:pPr>
            <a:r>
              <a:rPr lang="en-US" sz="2812" b="1" spc="-86">
                <a:solidFill>
                  <a:srgbClr val="1F1F1E"/>
                </a:solidFill>
                <a:latin typeface="Arial Bold"/>
                <a:ea typeface="Arial Bold"/>
                <a:cs typeface="Arial Bold"/>
                <a:sym typeface="Arial Bold"/>
              </a:rPr>
              <a:t>1</a:t>
            </a:r>
          </a:p>
        </p:txBody>
      </p:sp>
      <p:sp>
        <p:nvSpPr>
          <p:cNvPr id="19" name="TextBox 19"/>
          <p:cNvSpPr txBox="1"/>
          <p:nvPr/>
        </p:nvSpPr>
        <p:spPr>
          <a:xfrm>
            <a:off x="2537818" y="2149674"/>
            <a:ext cx="6091301" cy="473259"/>
          </a:xfrm>
          <a:prstGeom prst="rect">
            <a:avLst/>
          </a:prstGeom>
        </p:spPr>
        <p:txBody>
          <a:bodyPr lIns="0" tIns="0" rIns="0" bIns="0" rtlCol="0" anchor="t">
            <a:spAutoFit/>
          </a:bodyPr>
          <a:lstStyle/>
          <a:p>
            <a:pPr algn="l">
              <a:lnSpc>
                <a:spcPts val="3308"/>
              </a:lnSpc>
            </a:pPr>
            <a:r>
              <a:rPr lang="en-US" sz="2674" b="1" spc="-80">
                <a:solidFill>
                  <a:srgbClr val="1F1F1E"/>
                </a:solidFill>
                <a:latin typeface="Arial Bold"/>
                <a:ea typeface="Arial Bold"/>
                <a:cs typeface="Arial Bold"/>
                <a:sym typeface="Arial Bold"/>
              </a:rPr>
              <a:t>Tích hợp chức năng nâng cao</a:t>
            </a:r>
          </a:p>
        </p:txBody>
      </p:sp>
      <p:sp>
        <p:nvSpPr>
          <p:cNvPr id="20" name="TextBox 20"/>
          <p:cNvSpPr txBox="1"/>
          <p:nvPr/>
        </p:nvSpPr>
        <p:spPr>
          <a:xfrm>
            <a:off x="2537817" y="2538859"/>
            <a:ext cx="13354644" cy="1348107"/>
          </a:xfrm>
          <a:prstGeom prst="rect">
            <a:avLst/>
          </a:prstGeom>
        </p:spPr>
        <p:txBody>
          <a:bodyPr lIns="0" tIns="0" rIns="0" bIns="0" rtlCol="0" anchor="t">
            <a:spAutoFit/>
          </a:bodyPr>
          <a:lstStyle/>
          <a:p>
            <a:pPr algn="l">
              <a:lnSpc>
                <a:spcPts val="5239"/>
              </a:lnSpc>
            </a:pPr>
            <a:r>
              <a:rPr lang="en-US" sz="3274" spc="-65">
                <a:solidFill>
                  <a:srgbClr val="1F1F1E"/>
                </a:solidFill>
                <a:latin typeface="Arial"/>
                <a:ea typeface="Arial"/>
                <a:cs typeface="Arial"/>
                <a:sym typeface="Arial"/>
              </a:rPr>
              <a:t>Mở rộng hệ thống để tích hợp các chức năng nâng cao như quản lý bán hàng trực tuyến, thanh toán qua ví điện tử hoặc cổng thanh toán điện tử.</a:t>
            </a:r>
          </a:p>
        </p:txBody>
      </p:sp>
      <p:grpSp>
        <p:nvGrpSpPr>
          <p:cNvPr id="21" name="Group 21"/>
          <p:cNvGrpSpPr/>
          <p:nvPr/>
        </p:nvGrpSpPr>
        <p:grpSpPr>
          <a:xfrm>
            <a:off x="1451819" y="4525119"/>
            <a:ext cx="845939" cy="28575"/>
            <a:chOff x="0" y="0"/>
            <a:chExt cx="1127918" cy="38100"/>
          </a:xfrm>
        </p:grpSpPr>
        <p:sp>
          <p:nvSpPr>
            <p:cNvPr id="22" name="Freeform 22"/>
            <p:cNvSpPr/>
            <p:nvPr/>
          </p:nvSpPr>
          <p:spPr>
            <a:xfrm>
              <a:off x="0" y="0"/>
              <a:ext cx="1127887" cy="38100"/>
            </a:xfrm>
            <a:custGeom>
              <a:avLst/>
              <a:gdLst/>
              <a:ahLst/>
              <a:cxnLst/>
              <a:rect l="l" t="t" r="r" b="b"/>
              <a:pathLst>
                <a:path w="1127887" h="38100">
                  <a:moveTo>
                    <a:pt x="0" y="19050"/>
                  </a:moveTo>
                  <a:cubicBezTo>
                    <a:pt x="0" y="8509"/>
                    <a:pt x="8509" y="0"/>
                    <a:pt x="19050" y="0"/>
                  </a:cubicBezTo>
                  <a:lnTo>
                    <a:pt x="1108837" y="0"/>
                  </a:lnTo>
                  <a:cubicBezTo>
                    <a:pt x="1119378" y="0"/>
                    <a:pt x="1127887" y="8509"/>
                    <a:pt x="1127887" y="19050"/>
                  </a:cubicBezTo>
                  <a:cubicBezTo>
                    <a:pt x="1127887" y="29591"/>
                    <a:pt x="1119378" y="38100"/>
                    <a:pt x="1108837" y="38100"/>
                  </a:cubicBezTo>
                  <a:lnTo>
                    <a:pt x="19050" y="38100"/>
                  </a:lnTo>
                  <a:cubicBezTo>
                    <a:pt x="8509" y="38100"/>
                    <a:pt x="0" y="29591"/>
                    <a:pt x="0" y="19050"/>
                  </a:cubicBezTo>
                  <a:close/>
                </a:path>
              </a:pathLst>
            </a:custGeom>
            <a:solidFill>
              <a:srgbClr val="7A8E9F"/>
            </a:solidFill>
          </p:spPr>
          <p:txBody>
            <a:bodyPr/>
            <a:lstStyle/>
            <a:p>
              <a:endParaRPr lang="en-US"/>
            </a:p>
          </p:txBody>
        </p:sp>
      </p:grpSp>
      <p:grpSp>
        <p:nvGrpSpPr>
          <p:cNvPr id="23" name="Group 23"/>
          <p:cNvGrpSpPr/>
          <p:nvPr/>
        </p:nvGrpSpPr>
        <p:grpSpPr>
          <a:xfrm>
            <a:off x="931812" y="4262735"/>
            <a:ext cx="553342" cy="553343"/>
            <a:chOff x="0" y="0"/>
            <a:chExt cx="737790" cy="737790"/>
          </a:xfrm>
        </p:grpSpPr>
        <p:sp>
          <p:nvSpPr>
            <p:cNvPr id="24" name="Freeform 24"/>
            <p:cNvSpPr/>
            <p:nvPr/>
          </p:nvSpPr>
          <p:spPr>
            <a:xfrm>
              <a:off x="6350" y="6350"/>
              <a:ext cx="725170" cy="725170"/>
            </a:xfrm>
            <a:custGeom>
              <a:avLst/>
              <a:gdLst/>
              <a:ahLst/>
              <a:cxnLst/>
              <a:rect l="l" t="t" r="r" b="b"/>
              <a:pathLst>
                <a:path w="725170" h="725170">
                  <a:moveTo>
                    <a:pt x="0" y="135382"/>
                  </a:moveTo>
                  <a:cubicBezTo>
                    <a:pt x="0" y="60579"/>
                    <a:pt x="60579" y="0"/>
                    <a:pt x="135382" y="0"/>
                  </a:cubicBezTo>
                  <a:lnTo>
                    <a:pt x="589788" y="0"/>
                  </a:lnTo>
                  <a:cubicBezTo>
                    <a:pt x="664591" y="0"/>
                    <a:pt x="725170" y="60579"/>
                    <a:pt x="725170" y="135382"/>
                  </a:cubicBezTo>
                  <a:lnTo>
                    <a:pt x="725170" y="589788"/>
                  </a:lnTo>
                  <a:cubicBezTo>
                    <a:pt x="725170" y="664591"/>
                    <a:pt x="664591" y="725170"/>
                    <a:pt x="589788" y="725170"/>
                  </a:cubicBezTo>
                  <a:lnTo>
                    <a:pt x="135382" y="725170"/>
                  </a:lnTo>
                  <a:cubicBezTo>
                    <a:pt x="60579" y="725043"/>
                    <a:pt x="0" y="664464"/>
                    <a:pt x="0" y="589788"/>
                  </a:cubicBezTo>
                  <a:close/>
                </a:path>
              </a:pathLst>
            </a:custGeom>
            <a:solidFill>
              <a:srgbClr val="D4E0EA"/>
            </a:solidFill>
          </p:spPr>
          <p:txBody>
            <a:bodyPr/>
            <a:lstStyle/>
            <a:p>
              <a:endParaRPr lang="en-US"/>
            </a:p>
          </p:txBody>
        </p:sp>
        <p:sp>
          <p:nvSpPr>
            <p:cNvPr id="25" name="Freeform 25"/>
            <p:cNvSpPr/>
            <p:nvPr/>
          </p:nvSpPr>
          <p:spPr>
            <a:xfrm>
              <a:off x="0" y="0"/>
              <a:ext cx="737743" cy="737870"/>
            </a:xfrm>
            <a:custGeom>
              <a:avLst/>
              <a:gdLst/>
              <a:ahLst/>
              <a:cxnLst/>
              <a:rect l="l" t="t" r="r" b="b"/>
              <a:pathLst>
                <a:path w="737743" h="737870">
                  <a:moveTo>
                    <a:pt x="0" y="141732"/>
                  </a:moveTo>
                  <a:cubicBezTo>
                    <a:pt x="0" y="63500"/>
                    <a:pt x="63500" y="0"/>
                    <a:pt x="141732" y="0"/>
                  </a:cubicBezTo>
                  <a:lnTo>
                    <a:pt x="596138" y="0"/>
                  </a:lnTo>
                  <a:lnTo>
                    <a:pt x="596138" y="6350"/>
                  </a:lnTo>
                  <a:lnTo>
                    <a:pt x="596138" y="0"/>
                  </a:lnTo>
                  <a:cubicBezTo>
                    <a:pt x="674370" y="0"/>
                    <a:pt x="737743" y="63500"/>
                    <a:pt x="737743" y="141732"/>
                  </a:cubicBezTo>
                  <a:lnTo>
                    <a:pt x="731393" y="141732"/>
                  </a:lnTo>
                  <a:lnTo>
                    <a:pt x="737743" y="141732"/>
                  </a:lnTo>
                  <a:lnTo>
                    <a:pt x="737743" y="596138"/>
                  </a:lnTo>
                  <a:lnTo>
                    <a:pt x="731393" y="596138"/>
                  </a:lnTo>
                  <a:lnTo>
                    <a:pt x="737743" y="596138"/>
                  </a:lnTo>
                  <a:cubicBezTo>
                    <a:pt x="737743" y="674370"/>
                    <a:pt x="674243" y="737870"/>
                    <a:pt x="596011" y="737870"/>
                  </a:cubicBezTo>
                  <a:lnTo>
                    <a:pt x="596011" y="731520"/>
                  </a:lnTo>
                  <a:lnTo>
                    <a:pt x="596011" y="737870"/>
                  </a:lnTo>
                  <a:lnTo>
                    <a:pt x="141732" y="737870"/>
                  </a:lnTo>
                  <a:lnTo>
                    <a:pt x="141732" y="731520"/>
                  </a:lnTo>
                  <a:lnTo>
                    <a:pt x="141732" y="737870"/>
                  </a:lnTo>
                  <a:cubicBezTo>
                    <a:pt x="63500" y="737743"/>
                    <a:pt x="0" y="674370"/>
                    <a:pt x="0" y="596138"/>
                  </a:cubicBezTo>
                  <a:lnTo>
                    <a:pt x="0" y="141732"/>
                  </a:lnTo>
                  <a:lnTo>
                    <a:pt x="6350" y="141732"/>
                  </a:lnTo>
                  <a:lnTo>
                    <a:pt x="0" y="141732"/>
                  </a:lnTo>
                  <a:moveTo>
                    <a:pt x="12700" y="141732"/>
                  </a:moveTo>
                  <a:lnTo>
                    <a:pt x="12700" y="596138"/>
                  </a:lnTo>
                  <a:lnTo>
                    <a:pt x="6350" y="596138"/>
                  </a:lnTo>
                  <a:lnTo>
                    <a:pt x="12700" y="596138"/>
                  </a:lnTo>
                  <a:cubicBezTo>
                    <a:pt x="12700" y="667385"/>
                    <a:pt x="70485" y="725170"/>
                    <a:pt x="141732" y="725170"/>
                  </a:cubicBezTo>
                  <a:lnTo>
                    <a:pt x="596138" y="725170"/>
                  </a:lnTo>
                  <a:cubicBezTo>
                    <a:pt x="667385" y="725170"/>
                    <a:pt x="725170" y="667385"/>
                    <a:pt x="725170" y="596138"/>
                  </a:cubicBezTo>
                  <a:lnTo>
                    <a:pt x="725170" y="141732"/>
                  </a:lnTo>
                  <a:cubicBezTo>
                    <a:pt x="725043" y="70485"/>
                    <a:pt x="667385" y="12700"/>
                    <a:pt x="596138" y="12700"/>
                  </a:cubicBezTo>
                  <a:lnTo>
                    <a:pt x="141732" y="12700"/>
                  </a:lnTo>
                  <a:lnTo>
                    <a:pt x="141732" y="6350"/>
                  </a:lnTo>
                  <a:lnTo>
                    <a:pt x="141732" y="12700"/>
                  </a:lnTo>
                  <a:cubicBezTo>
                    <a:pt x="70485" y="12700"/>
                    <a:pt x="12700" y="70485"/>
                    <a:pt x="12700" y="141732"/>
                  </a:cubicBezTo>
                  <a:close/>
                </a:path>
              </a:pathLst>
            </a:custGeom>
            <a:solidFill>
              <a:srgbClr val="7A8E9F"/>
            </a:solidFill>
          </p:spPr>
          <p:txBody>
            <a:bodyPr/>
            <a:lstStyle/>
            <a:p>
              <a:endParaRPr lang="en-US"/>
            </a:p>
          </p:txBody>
        </p:sp>
      </p:grpSp>
      <p:sp>
        <p:nvSpPr>
          <p:cNvPr id="26" name="TextBox 26"/>
          <p:cNvSpPr txBox="1"/>
          <p:nvPr/>
        </p:nvSpPr>
        <p:spPr>
          <a:xfrm>
            <a:off x="1099691" y="4348609"/>
            <a:ext cx="217438" cy="433387"/>
          </a:xfrm>
          <a:prstGeom prst="rect">
            <a:avLst/>
          </a:prstGeom>
        </p:spPr>
        <p:txBody>
          <a:bodyPr lIns="0" tIns="0" rIns="0" bIns="0" rtlCol="0" anchor="t">
            <a:spAutoFit/>
          </a:bodyPr>
          <a:lstStyle/>
          <a:p>
            <a:pPr algn="ctr">
              <a:lnSpc>
                <a:spcPts val="2812"/>
              </a:lnSpc>
            </a:pPr>
            <a:r>
              <a:rPr lang="en-US" sz="2812" b="1" spc="-86">
                <a:solidFill>
                  <a:srgbClr val="1F1F1E"/>
                </a:solidFill>
                <a:latin typeface="Arial Bold"/>
                <a:ea typeface="Arial Bold"/>
                <a:cs typeface="Arial Bold"/>
                <a:sym typeface="Arial Bold"/>
              </a:rPr>
              <a:t>2</a:t>
            </a:r>
          </a:p>
        </p:txBody>
      </p:sp>
      <p:sp>
        <p:nvSpPr>
          <p:cNvPr id="27" name="TextBox 27"/>
          <p:cNvSpPr txBox="1"/>
          <p:nvPr/>
        </p:nvSpPr>
        <p:spPr>
          <a:xfrm>
            <a:off x="2537818" y="4161085"/>
            <a:ext cx="5791690" cy="510423"/>
          </a:xfrm>
          <a:prstGeom prst="rect">
            <a:avLst/>
          </a:prstGeom>
        </p:spPr>
        <p:txBody>
          <a:bodyPr lIns="0" tIns="0" rIns="0" bIns="0" rtlCol="0" anchor="t">
            <a:spAutoFit/>
          </a:bodyPr>
          <a:lstStyle/>
          <a:p>
            <a:pPr algn="l">
              <a:lnSpc>
                <a:spcPts val="3555"/>
              </a:lnSpc>
            </a:pPr>
            <a:r>
              <a:rPr lang="en-US" sz="2874" b="1" spc="-86">
                <a:solidFill>
                  <a:srgbClr val="1F1F1E"/>
                </a:solidFill>
                <a:latin typeface="Arial Bold"/>
                <a:ea typeface="Arial Bold"/>
                <a:cs typeface="Arial Bold"/>
                <a:sym typeface="Arial Bold"/>
              </a:rPr>
              <a:t>Tăng cường bảo mật</a:t>
            </a:r>
          </a:p>
        </p:txBody>
      </p:sp>
      <p:sp>
        <p:nvSpPr>
          <p:cNvPr id="28" name="TextBox 28"/>
          <p:cNvSpPr txBox="1"/>
          <p:nvPr/>
        </p:nvSpPr>
        <p:spPr>
          <a:xfrm>
            <a:off x="2537817" y="4578846"/>
            <a:ext cx="13354644" cy="1296037"/>
          </a:xfrm>
          <a:prstGeom prst="rect">
            <a:avLst/>
          </a:prstGeom>
        </p:spPr>
        <p:txBody>
          <a:bodyPr lIns="0" tIns="0" rIns="0" bIns="0" rtlCol="0" anchor="t">
            <a:spAutoFit/>
          </a:bodyPr>
          <a:lstStyle/>
          <a:p>
            <a:pPr algn="l">
              <a:lnSpc>
                <a:spcPts val="5079"/>
              </a:lnSpc>
            </a:pPr>
            <a:r>
              <a:rPr lang="en-US" sz="3174" spc="-63">
                <a:solidFill>
                  <a:srgbClr val="1F1F1E"/>
                </a:solidFill>
                <a:latin typeface="Arial"/>
                <a:ea typeface="Arial"/>
                <a:cs typeface="Arial"/>
                <a:sym typeface="Arial"/>
              </a:rPr>
              <a:t>Tăng cường bảo mật dữ liệu bằng cách triển khai các cơ chế mã hóa và xác thực người dùng nâng cao.</a:t>
            </a:r>
          </a:p>
        </p:txBody>
      </p:sp>
      <p:grpSp>
        <p:nvGrpSpPr>
          <p:cNvPr id="29" name="Group 29"/>
          <p:cNvGrpSpPr/>
          <p:nvPr/>
        </p:nvGrpSpPr>
        <p:grpSpPr>
          <a:xfrm>
            <a:off x="1451819" y="6546056"/>
            <a:ext cx="845939" cy="28575"/>
            <a:chOff x="0" y="0"/>
            <a:chExt cx="1127918" cy="38100"/>
          </a:xfrm>
        </p:grpSpPr>
        <p:sp>
          <p:nvSpPr>
            <p:cNvPr id="30" name="Freeform 30"/>
            <p:cNvSpPr/>
            <p:nvPr/>
          </p:nvSpPr>
          <p:spPr>
            <a:xfrm>
              <a:off x="0" y="0"/>
              <a:ext cx="1127887" cy="38100"/>
            </a:xfrm>
            <a:custGeom>
              <a:avLst/>
              <a:gdLst/>
              <a:ahLst/>
              <a:cxnLst/>
              <a:rect l="l" t="t" r="r" b="b"/>
              <a:pathLst>
                <a:path w="1127887" h="38100">
                  <a:moveTo>
                    <a:pt x="0" y="19050"/>
                  </a:moveTo>
                  <a:cubicBezTo>
                    <a:pt x="0" y="8509"/>
                    <a:pt x="8509" y="0"/>
                    <a:pt x="19050" y="0"/>
                  </a:cubicBezTo>
                  <a:lnTo>
                    <a:pt x="1108837" y="0"/>
                  </a:lnTo>
                  <a:cubicBezTo>
                    <a:pt x="1119378" y="0"/>
                    <a:pt x="1127887" y="8509"/>
                    <a:pt x="1127887" y="19050"/>
                  </a:cubicBezTo>
                  <a:cubicBezTo>
                    <a:pt x="1127887" y="29591"/>
                    <a:pt x="1119378" y="38100"/>
                    <a:pt x="1108837" y="38100"/>
                  </a:cubicBezTo>
                  <a:lnTo>
                    <a:pt x="19050" y="38100"/>
                  </a:lnTo>
                  <a:cubicBezTo>
                    <a:pt x="8509" y="38100"/>
                    <a:pt x="0" y="29591"/>
                    <a:pt x="0" y="19050"/>
                  </a:cubicBezTo>
                  <a:close/>
                </a:path>
              </a:pathLst>
            </a:custGeom>
            <a:solidFill>
              <a:srgbClr val="7A8E9F"/>
            </a:solidFill>
          </p:spPr>
          <p:txBody>
            <a:bodyPr/>
            <a:lstStyle/>
            <a:p>
              <a:endParaRPr lang="en-US"/>
            </a:p>
          </p:txBody>
        </p:sp>
      </p:grpSp>
      <p:grpSp>
        <p:nvGrpSpPr>
          <p:cNvPr id="31" name="Group 31"/>
          <p:cNvGrpSpPr/>
          <p:nvPr/>
        </p:nvGrpSpPr>
        <p:grpSpPr>
          <a:xfrm>
            <a:off x="931812" y="6283672"/>
            <a:ext cx="553342" cy="553342"/>
            <a:chOff x="0" y="0"/>
            <a:chExt cx="737790" cy="737790"/>
          </a:xfrm>
        </p:grpSpPr>
        <p:sp>
          <p:nvSpPr>
            <p:cNvPr id="32" name="Freeform 32"/>
            <p:cNvSpPr/>
            <p:nvPr/>
          </p:nvSpPr>
          <p:spPr>
            <a:xfrm>
              <a:off x="6350" y="6350"/>
              <a:ext cx="725170" cy="725170"/>
            </a:xfrm>
            <a:custGeom>
              <a:avLst/>
              <a:gdLst/>
              <a:ahLst/>
              <a:cxnLst/>
              <a:rect l="l" t="t" r="r" b="b"/>
              <a:pathLst>
                <a:path w="725170" h="725170">
                  <a:moveTo>
                    <a:pt x="0" y="135382"/>
                  </a:moveTo>
                  <a:cubicBezTo>
                    <a:pt x="0" y="60579"/>
                    <a:pt x="60579" y="0"/>
                    <a:pt x="135382" y="0"/>
                  </a:cubicBezTo>
                  <a:lnTo>
                    <a:pt x="589788" y="0"/>
                  </a:lnTo>
                  <a:cubicBezTo>
                    <a:pt x="664591" y="0"/>
                    <a:pt x="725170" y="60579"/>
                    <a:pt x="725170" y="135382"/>
                  </a:cubicBezTo>
                  <a:lnTo>
                    <a:pt x="725170" y="589788"/>
                  </a:lnTo>
                  <a:cubicBezTo>
                    <a:pt x="725170" y="664591"/>
                    <a:pt x="664591" y="725170"/>
                    <a:pt x="589788" y="725170"/>
                  </a:cubicBezTo>
                  <a:lnTo>
                    <a:pt x="135382" y="725170"/>
                  </a:lnTo>
                  <a:cubicBezTo>
                    <a:pt x="60579" y="725043"/>
                    <a:pt x="0" y="664464"/>
                    <a:pt x="0" y="589788"/>
                  </a:cubicBezTo>
                  <a:close/>
                </a:path>
              </a:pathLst>
            </a:custGeom>
            <a:solidFill>
              <a:srgbClr val="D4E0EA"/>
            </a:solidFill>
          </p:spPr>
          <p:txBody>
            <a:bodyPr/>
            <a:lstStyle/>
            <a:p>
              <a:endParaRPr lang="en-US"/>
            </a:p>
          </p:txBody>
        </p:sp>
        <p:sp>
          <p:nvSpPr>
            <p:cNvPr id="33" name="Freeform 33"/>
            <p:cNvSpPr/>
            <p:nvPr/>
          </p:nvSpPr>
          <p:spPr>
            <a:xfrm>
              <a:off x="0" y="0"/>
              <a:ext cx="737743" cy="737870"/>
            </a:xfrm>
            <a:custGeom>
              <a:avLst/>
              <a:gdLst/>
              <a:ahLst/>
              <a:cxnLst/>
              <a:rect l="l" t="t" r="r" b="b"/>
              <a:pathLst>
                <a:path w="737743" h="737870">
                  <a:moveTo>
                    <a:pt x="0" y="141732"/>
                  </a:moveTo>
                  <a:cubicBezTo>
                    <a:pt x="0" y="63500"/>
                    <a:pt x="63500" y="0"/>
                    <a:pt x="141732" y="0"/>
                  </a:cubicBezTo>
                  <a:lnTo>
                    <a:pt x="596138" y="0"/>
                  </a:lnTo>
                  <a:lnTo>
                    <a:pt x="596138" y="6350"/>
                  </a:lnTo>
                  <a:lnTo>
                    <a:pt x="596138" y="0"/>
                  </a:lnTo>
                  <a:cubicBezTo>
                    <a:pt x="674370" y="0"/>
                    <a:pt x="737743" y="63500"/>
                    <a:pt x="737743" y="141732"/>
                  </a:cubicBezTo>
                  <a:lnTo>
                    <a:pt x="731393" y="141732"/>
                  </a:lnTo>
                  <a:lnTo>
                    <a:pt x="737743" y="141732"/>
                  </a:lnTo>
                  <a:lnTo>
                    <a:pt x="737743" y="596138"/>
                  </a:lnTo>
                  <a:lnTo>
                    <a:pt x="731393" y="596138"/>
                  </a:lnTo>
                  <a:lnTo>
                    <a:pt x="737743" y="596138"/>
                  </a:lnTo>
                  <a:cubicBezTo>
                    <a:pt x="737743" y="674370"/>
                    <a:pt x="674243" y="737870"/>
                    <a:pt x="596011" y="737870"/>
                  </a:cubicBezTo>
                  <a:lnTo>
                    <a:pt x="596011" y="731520"/>
                  </a:lnTo>
                  <a:lnTo>
                    <a:pt x="596011" y="737870"/>
                  </a:lnTo>
                  <a:lnTo>
                    <a:pt x="141732" y="737870"/>
                  </a:lnTo>
                  <a:lnTo>
                    <a:pt x="141732" y="731520"/>
                  </a:lnTo>
                  <a:lnTo>
                    <a:pt x="141732" y="737870"/>
                  </a:lnTo>
                  <a:cubicBezTo>
                    <a:pt x="63500" y="737743"/>
                    <a:pt x="0" y="674370"/>
                    <a:pt x="0" y="596138"/>
                  </a:cubicBezTo>
                  <a:lnTo>
                    <a:pt x="0" y="141732"/>
                  </a:lnTo>
                  <a:lnTo>
                    <a:pt x="6350" y="141732"/>
                  </a:lnTo>
                  <a:lnTo>
                    <a:pt x="0" y="141732"/>
                  </a:lnTo>
                  <a:moveTo>
                    <a:pt x="12700" y="141732"/>
                  </a:moveTo>
                  <a:lnTo>
                    <a:pt x="12700" y="596138"/>
                  </a:lnTo>
                  <a:lnTo>
                    <a:pt x="6350" y="596138"/>
                  </a:lnTo>
                  <a:lnTo>
                    <a:pt x="12700" y="596138"/>
                  </a:lnTo>
                  <a:cubicBezTo>
                    <a:pt x="12700" y="667385"/>
                    <a:pt x="70485" y="725170"/>
                    <a:pt x="141732" y="725170"/>
                  </a:cubicBezTo>
                  <a:lnTo>
                    <a:pt x="596138" y="725170"/>
                  </a:lnTo>
                  <a:cubicBezTo>
                    <a:pt x="667385" y="725170"/>
                    <a:pt x="725170" y="667385"/>
                    <a:pt x="725170" y="596138"/>
                  </a:cubicBezTo>
                  <a:lnTo>
                    <a:pt x="725170" y="141732"/>
                  </a:lnTo>
                  <a:cubicBezTo>
                    <a:pt x="725043" y="70485"/>
                    <a:pt x="667385" y="12700"/>
                    <a:pt x="596138" y="12700"/>
                  </a:cubicBezTo>
                  <a:lnTo>
                    <a:pt x="141732" y="12700"/>
                  </a:lnTo>
                  <a:lnTo>
                    <a:pt x="141732" y="6350"/>
                  </a:lnTo>
                  <a:lnTo>
                    <a:pt x="141732" y="12700"/>
                  </a:lnTo>
                  <a:cubicBezTo>
                    <a:pt x="70485" y="12700"/>
                    <a:pt x="12700" y="70485"/>
                    <a:pt x="12700" y="141732"/>
                  </a:cubicBezTo>
                  <a:close/>
                </a:path>
              </a:pathLst>
            </a:custGeom>
            <a:solidFill>
              <a:srgbClr val="7A8E9F"/>
            </a:solidFill>
          </p:spPr>
          <p:txBody>
            <a:bodyPr/>
            <a:lstStyle/>
            <a:p>
              <a:endParaRPr lang="en-US"/>
            </a:p>
          </p:txBody>
        </p:sp>
      </p:grpSp>
      <p:sp>
        <p:nvSpPr>
          <p:cNvPr id="34" name="TextBox 34"/>
          <p:cNvSpPr txBox="1"/>
          <p:nvPr/>
        </p:nvSpPr>
        <p:spPr>
          <a:xfrm>
            <a:off x="1096864" y="6369546"/>
            <a:ext cx="223094" cy="433387"/>
          </a:xfrm>
          <a:prstGeom prst="rect">
            <a:avLst/>
          </a:prstGeom>
        </p:spPr>
        <p:txBody>
          <a:bodyPr lIns="0" tIns="0" rIns="0" bIns="0" rtlCol="0" anchor="t">
            <a:spAutoFit/>
          </a:bodyPr>
          <a:lstStyle/>
          <a:p>
            <a:pPr algn="ctr">
              <a:lnSpc>
                <a:spcPts val="2812"/>
              </a:lnSpc>
            </a:pPr>
            <a:r>
              <a:rPr lang="en-US" sz="2812" b="1" spc="-86">
                <a:solidFill>
                  <a:srgbClr val="1F1F1E"/>
                </a:solidFill>
                <a:latin typeface="Arial Bold"/>
                <a:ea typeface="Arial Bold"/>
                <a:cs typeface="Arial Bold"/>
                <a:sym typeface="Arial Bold"/>
              </a:rPr>
              <a:t>3</a:t>
            </a:r>
          </a:p>
        </p:txBody>
      </p:sp>
      <p:sp>
        <p:nvSpPr>
          <p:cNvPr id="35" name="TextBox 35"/>
          <p:cNvSpPr txBox="1"/>
          <p:nvPr/>
        </p:nvSpPr>
        <p:spPr>
          <a:xfrm>
            <a:off x="2537818" y="6191548"/>
            <a:ext cx="5951203" cy="482316"/>
          </a:xfrm>
          <a:prstGeom prst="rect">
            <a:avLst/>
          </a:prstGeom>
        </p:spPr>
        <p:txBody>
          <a:bodyPr lIns="0" tIns="0" rIns="0" bIns="0" rtlCol="0" anchor="t">
            <a:spAutoFit/>
          </a:bodyPr>
          <a:lstStyle/>
          <a:p>
            <a:pPr algn="l">
              <a:lnSpc>
                <a:spcPts val="3432"/>
              </a:lnSpc>
            </a:pPr>
            <a:r>
              <a:rPr lang="en-US" sz="2774" b="1" spc="-83">
                <a:solidFill>
                  <a:srgbClr val="1F1F1E"/>
                </a:solidFill>
                <a:latin typeface="Arial Bold"/>
                <a:ea typeface="Arial Bold"/>
                <a:cs typeface="Arial Bold"/>
                <a:sym typeface="Arial Bold"/>
              </a:rPr>
              <a:t>Tích hợp tính năng thông báo</a:t>
            </a:r>
          </a:p>
        </p:txBody>
      </p:sp>
      <p:sp>
        <p:nvSpPr>
          <p:cNvPr id="36" name="TextBox 36"/>
          <p:cNvSpPr txBox="1"/>
          <p:nvPr/>
        </p:nvSpPr>
        <p:spPr>
          <a:xfrm>
            <a:off x="2537817" y="6599784"/>
            <a:ext cx="13054403" cy="1263017"/>
          </a:xfrm>
          <a:prstGeom prst="rect">
            <a:avLst/>
          </a:prstGeom>
        </p:spPr>
        <p:txBody>
          <a:bodyPr lIns="0" tIns="0" rIns="0" bIns="0" rtlCol="0" anchor="t">
            <a:spAutoFit/>
          </a:bodyPr>
          <a:lstStyle/>
          <a:p>
            <a:pPr algn="l">
              <a:lnSpc>
                <a:spcPts val="4919"/>
              </a:lnSpc>
            </a:pPr>
            <a:r>
              <a:rPr lang="en-US" sz="3074" spc="-61">
                <a:solidFill>
                  <a:srgbClr val="1F1F1E"/>
                </a:solidFill>
                <a:latin typeface="Arial"/>
                <a:ea typeface="Arial"/>
                <a:cs typeface="Arial"/>
                <a:sym typeface="Arial"/>
              </a:rPr>
              <a:t>Tích hợp tính năng gởi thông báo qua mail hoặc tin nhắn cho khách hàng về các chương trình khuyến mãi hoặc nhắc lịch bảo hành.</a:t>
            </a:r>
          </a:p>
        </p:txBody>
      </p:sp>
      <p:grpSp>
        <p:nvGrpSpPr>
          <p:cNvPr id="37" name="Group 37"/>
          <p:cNvGrpSpPr/>
          <p:nvPr/>
        </p:nvGrpSpPr>
        <p:grpSpPr>
          <a:xfrm>
            <a:off x="1451819" y="8566994"/>
            <a:ext cx="845939" cy="28575"/>
            <a:chOff x="0" y="0"/>
            <a:chExt cx="1127918" cy="38100"/>
          </a:xfrm>
        </p:grpSpPr>
        <p:sp>
          <p:nvSpPr>
            <p:cNvPr id="38" name="Freeform 38"/>
            <p:cNvSpPr/>
            <p:nvPr/>
          </p:nvSpPr>
          <p:spPr>
            <a:xfrm>
              <a:off x="0" y="0"/>
              <a:ext cx="1127887" cy="38100"/>
            </a:xfrm>
            <a:custGeom>
              <a:avLst/>
              <a:gdLst/>
              <a:ahLst/>
              <a:cxnLst/>
              <a:rect l="l" t="t" r="r" b="b"/>
              <a:pathLst>
                <a:path w="1127887" h="38100">
                  <a:moveTo>
                    <a:pt x="0" y="19050"/>
                  </a:moveTo>
                  <a:cubicBezTo>
                    <a:pt x="0" y="8509"/>
                    <a:pt x="8509" y="0"/>
                    <a:pt x="19050" y="0"/>
                  </a:cubicBezTo>
                  <a:lnTo>
                    <a:pt x="1108837" y="0"/>
                  </a:lnTo>
                  <a:cubicBezTo>
                    <a:pt x="1119378" y="0"/>
                    <a:pt x="1127887" y="8509"/>
                    <a:pt x="1127887" y="19050"/>
                  </a:cubicBezTo>
                  <a:cubicBezTo>
                    <a:pt x="1127887" y="29591"/>
                    <a:pt x="1119378" y="38100"/>
                    <a:pt x="1108837" y="38100"/>
                  </a:cubicBezTo>
                  <a:lnTo>
                    <a:pt x="19050" y="38100"/>
                  </a:lnTo>
                  <a:cubicBezTo>
                    <a:pt x="8509" y="38100"/>
                    <a:pt x="0" y="29591"/>
                    <a:pt x="0" y="19050"/>
                  </a:cubicBezTo>
                  <a:close/>
                </a:path>
              </a:pathLst>
            </a:custGeom>
            <a:solidFill>
              <a:srgbClr val="7A8E9F"/>
            </a:solidFill>
          </p:spPr>
          <p:txBody>
            <a:bodyPr/>
            <a:lstStyle/>
            <a:p>
              <a:endParaRPr lang="en-US"/>
            </a:p>
          </p:txBody>
        </p:sp>
      </p:grpSp>
      <p:grpSp>
        <p:nvGrpSpPr>
          <p:cNvPr id="39" name="Group 39"/>
          <p:cNvGrpSpPr/>
          <p:nvPr/>
        </p:nvGrpSpPr>
        <p:grpSpPr>
          <a:xfrm>
            <a:off x="931812" y="8304610"/>
            <a:ext cx="553342" cy="553342"/>
            <a:chOff x="0" y="0"/>
            <a:chExt cx="737790" cy="737790"/>
          </a:xfrm>
        </p:grpSpPr>
        <p:sp>
          <p:nvSpPr>
            <p:cNvPr id="40" name="Freeform 40"/>
            <p:cNvSpPr/>
            <p:nvPr/>
          </p:nvSpPr>
          <p:spPr>
            <a:xfrm>
              <a:off x="6350" y="6350"/>
              <a:ext cx="725170" cy="725170"/>
            </a:xfrm>
            <a:custGeom>
              <a:avLst/>
              <a:gdLst/>
              <a:ahLst/>
              <a:cxnLst/>
              <a:rect l="l" t="t" r="r" b="b"/>
              <a:pathLst>
                <a:path w="725170" h="725170">
                  <a:moveTo>
                    <a:pt x="0" y="135382"/>
                  </a:moveTo>
                  <a:cubicBezTo>
                    <a:pt x="0" y="60579"/>
                    <a:pt x="60579" y="0"/>
                    <a:pt x="135382" y="0"/>
                  </a:cubicBezTo>
                  <a:lnTo>
                    <a:pt x="589788" y="0"/>
                  </a:lnTo>
                  <a:cubicBezTo>
                    <a:pt x="664591" y="0"/>
                    <a:pt x="725170" y="60579"/>
                    <a:pt x="725170" y="135382"/>
                  </a:cubicBezTo>
                  <a:lnTo>
                    <a:pt x="725170" y="589788"/>
                  </a:lnTo>
                  <a:cubicBezTo>
                    <a:pt x="725170" y="664591"/>
                    <a:pt x="664591" y="725170"/>
                    <a:pt x="589788" y="725170"/>
                  </a:cubicBezTo>
                  <a:lnTo>
                    <a:pt x="135382" y="725170"/>
                  </a:lnTo>
                  <a:cubicBezTo>
                    <a:pt x="60579" y="725043"/>
                    <a:pt x="0" y="664464"/>
                    <a:pt x="0" y="589788"/>
                  </a:cubicBezTo>
                  <a:close/>
                </a:path>
              </a:pathLst>
            </a:custGeom>
            <a:solidFill>
              <a:srgbClr val="D4E0EA"/>
            </a:solidFill>
          </p:spPr>
          <p:txBody>
            <a:bodyPr/>
            <a:lstStyle/>
            <a:p>
              <a:endParaRPr lang="en-US"/>
            </a:p>
          </p:txBody>
        </p:sp>
        <p:sp>
          <p:nvSpPr>
            <p:cNvPr id="41" name="Freeform 41"/>
            <p:cNvSpPr/>
            <p:nvPr/>
          </p:nvSpPr>
          <p:spPr>
            <a:xfrm>
              <a:off x="0" y="0"/>
              <a:ext cx="737743" cy="737870"/>
            </a:xfrm>
            <a:custGeom>
              <a:avLst/>
              <a:gdLst/>
              <a:ahLst/>
              <a:cxnLst/>
              <a:rect l="l" t="t" r="r" b="b"/>
              <a:pathLst>
                <a:path w="737743" h="737870">
                  <a:moveTo>
                    <a:pt x="0" y="141732"/>
                  </a:moveTo>
                  <a:cubicBezTo>
                    <a:pt x="0" y="63500"/>
                    <a:pt x="63500" y="0"/>
                    <a:pt x="141732" y="0"/>
                  </a:cubicBezTo>
                  <a:lnTo>
                    <a:pt x="596138" y="0"/>
                  </a:lnTo>
                  <a:lnTo>
                    <a:pt x="596138" y="6350"/>
                  </a:lnTo>
                  <a:lnTo>
                    <a:pt x="596138" y="0"/>
                  </a:lnTo>
                  <a:cubicBezTo>
                    <a:pt x="674370" y="0"/>
                    <a:pt x="737743" y="63500"/>
                    <a:pt x="737743" y="141732"/>
                  </a:cubicBezTo>
                  <a:lnTo>
                    <a:pt x="731393" y="141732"/>
                  </a:lnTo>
                  <a:lnTo>
                    <a:pt x="737743" y="141732"/>
                  </a:lnTo>
                  <a:lnTo>
                    <a:pt x="737743" y="596138"/>
                  </a:lnTo>
                  <a:lnTo>
                    <a:pt x="731393" y="596138"/>
                  </a:lnTo>
                  <a:lnTo>
                    <a:pt x="737743" y="596138"/>
                  </a:lnTo>
                  <a:cubicBezTo>
                    <a:pt x="737743" y="674370"/>
                    <a:pt x="674243" y="737870"/>
                    <a:pt x="596011" y="737870"/>
                  </a:cubicBezTo>
                  <a:lnTo>
                    <a:pt x="596011" y="731520"/>
                  </a:lnTo>
                  <a:lnTo>
                    <a:pt x="596011" y="737870"/>
                  </a:lnTo>
                  <a:lnTo>
                    <a:pt x="141732" y="737870"/>
                  </a:lnTo>
                  <a:lnTo>
                    <a:pt x="141732" y="731520"/>
                  </a:lnTo>
                  <a:lnTo>
                    <a:pt x="141732" y="737870"/>
                  </a:lnTo>
                  <a:cubicBezTo>
                    <a:pt x="63500" y="737743"/>
                    <a:pt x="0" y="674370"/>
                    <a:pt x="0" y="596138"/>
                  </a:cubicBezTo>
                  <a:lnTo>
                    <a:pt x="0" y="141732"/>
                  </a:lnTo>
                  <a:lnTo>
                    <a:pt x="6350" y="141732"/>
                  </a:lnTo>
                  <a:lnTo>
                    <a:pt x="0" y="141732"/>
                  </a:lnTo>
                  <a:moveTo>
                    <a:pt x="12700" y="141732"/>
                  </a:moveTo>
                  <a:lnTo>
                    <a:pt x="12700" y="596138"/>
                  </a:lnTo>
                  <a:lnTo>
                    <a:pt x="6350" y="596138"/>
                  </a:lnTo>
                  <a:lnTo>
                    <a:pt x="12700" y="596138"/>
                  </a:lnTo>
                  <a:cubicBezTo>
                    <a:pt x="12700" y="667385"/>
                    <a:pt x="70485" y="725170"/>
                    <a:pt x="141732" y="725170"/>
                  </a:cubicBezTo>
                  <a:lnTo>
                    <a:pt x="596138" y="725170"/>
                  </a:lnTo>
                  <a:cubicBezTo>
                    <a:pt x="667385" y="725170"/>
                    <a:pt x="725170" y="667385"/>
                    <a:pt x="725170" y="596138"/>
                  </a:cubicBezTo>
                  <a:lnTo>
                    <a:pt x="725170" y="141732"/>
                  </a:lnTo>
                  <a:cubicBezTo>
                    <a:pt x="725043" y="70485"/>
                    <a:pt x="667385" y="12700"/>
                    <a:pt x="596138" y="12700"/>
                  </a:cubicBezTo>
                  <a:lnTo>
                    <a:pt x="141732" y="12700"/>
                  </a:lnTo>
                  <a:lnTo>
                    <a:pt x="141732" y="6350"/>
                  </a:lnTo>
                  <a:lnTo>
                    <a:pt x="141732" y="12700"/>
                  </a:lnTo>
                  <a:cubicBezTo>
                    <a:pt x="70485" y="12700"/>
                    <a:pt x="12700" y="70485"/>
                    <a:pt x="12700" y="141732"/>
                  </a:cubicBezTo>
                  <a:close/>
                </a:path>
              </a:pathLst>
            </a:custGeom>
            <a:solidFill>
              <a:srgbClr val="7A8E9F"/>
            </a:solidFill>
          </p:spPr>
          <p:txBody>
            <a:bodyPr/>
            <a:lstStyle/>
            <a:p>
              <a:endParaRPr lang="en-US"/>
            </a:p>
          </p:txBody>
        </p:sp>
      </p:grpSp>
      <p:sp>
        <p:nvSpPr>
          <p:cNvPr id="42" name="TextBox 42"/>
          <p:cNvSpPr txBox="1"/>
          <p:nvPr/>
        </p:nvSpPr>
        <p:spPr>
          <a:xfrm>
            <a:off x="1091356" y="8390484"/>
            <a:ext cx="234255" cy="433387"/>
          </a:xfrm>
          <a:prstGeom prst="rect">
            <a:avLst/>
          </a:prstGeom>
        </p:spPr>
        <p:txBody>
          <a:bodyPr lIns="0" tIns="0" rIns="0" bIns="0" rtlCol="0" anchor="t">
            <a:spAutoFit/>
          </a:bodyPr>
          <a:lstStyle/>
          <a:p>
            <a:pPr algn="ctr">
              <a:lnSpc>
                <a:spcPts val="2812"/>
              </a:lnSpc>
            </a:pPr>
            <a:r>
              <a:rPr lang="en-US" sz="2812" b="1" spc="-86">
                <a:solidFill>
                  <a:srgbClr val="1F1F1E"/>
                </a:solidFill>
                <a:latin typeface="Arial Bold"/>
                <a:ea typeface="Arial Bold"/>
                <a:cs typeface="Arial Bold"/>
                <a:sym typeface="Arial Bold"/>
              </a:rPr>
              <a:t>4</a:t>
            </a:r>
          </a:p>
        </p:txBody>
      </p:sp>
      <p:sp>
        <p:nvSpPr>
          <p:cNvPr id="43" name="TextBox 43"/>
          <p:cNvSpPr txBox="1"/>
          <p:nvPr/>
        </p:nvSpPr>
        <p:spPr>
          <a:xfrm>
            <a:off x="2566018" y="8425410"/>
            <a:ext cx="5133134" cy="473259"/>
          </a:xfrm>
          <a:prstGeom prst="rect">
            <a:avLst/>
          </a:prstGeom>
        </p:spPr>
        <p:txBody>
          <a:bodyPr lIns="0" tIns="0" rIns="0" bIns="0" rtlCol="0" anchor="t">
            <a:spAutoFit/>
          </a:bodyPr>
          <a:lstStyle/>
          <a:p>
            <a:pPr algn="l">
              <a:lnSpc>
                <a:spcPts val="3308"/>
              </a:lnSpc>
            </a:pPr>
            <a:r>
              <a:rPr lang="en-US" sz="2674" b="1" spc="-80">
                <a:solidFill>
                  <a:srgbClr val="1F1F1E"/>
                </a:solidFill>
                <a:latin typeface="Arial Bold"/>
                <a:ea typeface="Arial Bold"/>
                <a:cs typeface="Arial Bold"/>
                <a:sym typeface="Arial Bold"/>
              </a:rPr>
              <a:t>Hỗ trợ đa ngôn ngữ</a:t>
            </a:r>
          </a:p>
        </p:txBody>
      </p:sp>
      <p:sp>
        <p:nvSpPr>
          <p:cNvPr id="44" name="TextBox 44"/>
          <p:cNvSpPr txBox="1"/>
          <p:nvPr/>
        </p:nvSpPr>
        <p:spPr>
          <a:xfrm>
            <a:off x="2566018" y="8987134"/>
            <a:ext cx="9862951" cy="695327"/>
          </a:xfrm>
          <a:prstGeom prst="rect">
            <a:avLst/>
          </a:prstGeom>
        </p:spPr>
        <p:txBody>
          <a:bodyPr lIns="0" tIns="0" rIns="0" bIns="0" rtlCol="0" anchor="t">
            <a:spAutoFit/>
          </a:bodyPr>
          <a:lstStyle/>
          <a:p>
            <a:pPr algn="l">
              <a:lnSpc>
                <a:spcPts val="5399"/>
              </a:lnSpc>
            </a:pPr>
            <a:r>
              <a:rPr lang="en-US" sz="3374" spc="-67">
                <a:solidFill>
                  <a:srgbClr val="1F1F1E"/>
                </a:solidFill>
                <a:latin typeface="Arial"/>
                <a:ea typeface="Arial"/>
                <a:cs typeface="Arial"/>
                <a:sym typeface="Arial"/>
              </a:rPr>
              <a:t>Cải thiện người dùng hỗ trợ đa ngôn ngữ.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1F1F1E">
                <a:alpha val="69804"/>
              </a:srgbClr>
            </a:solidFill>
          </p:spPr>
          <p:txBody>
            <a:bodyPr/>
            <a:lstStyle/>
            <a:p>
              <a:endParaRPr lang="en-US"/>
            </a:p>
          </p:txBody>
        </p:sp>
      </p:grpSp>
      <p:sp>
        <p:nvSpPr>
          <p:cNvPr id="4" name="Freeform 4" descr="preencoded.png"/>
          <p:cNvSpPr/>
          <p:nvPr/>
        </p:nvSpPr>
        <p:spPr>
          <a:xfrm>
            <a:off x="0" y="0"/>
            <a:ext cx="18288000" cy="3328393"/>
          </a:xfrm>
          <a:custGeom>
            <a:avLst/>
            <a:gdLst/>
            <a:ahLst/>
            <a:cxnLst/>
            <a:rect l="l" t="t" r="r" b="b"/>
            <a:pathLst>
              <a:path w="18288000" h="3328393">
                <a:moveTo>
                  <a:pt x="0" y="0"/>
                </a:moveTo>
                <a:lnTo>
                  <a:pt x="18288000" y="0"/>
                </a:lnTo>
                <a:lnTo>
                  <a:pt x="18288000" y="3328393"/>
                </a:lnTo>
                <a:lnTo>
                  <a:pt x="0" y="3328393"/>
                </a:lnTo>
                <a:lnTo>
                  <a:pt x="0" y="0"/>
                </a:lnTo>
                <a:close/>
              </a:path>
            </a:pathLst>
          </a:custGeom>
          <a:blipFill>
            <a:blip r:embed="rId3"/>
            <a:stretch>
              <a:fillRect l="-62" r="-62"/>
            </a:stretch>
          </a:blipFill>
        </p:spPr>
        <p:txBody>
          <a:bodyPr/>
          <a:lstStyle/>
          <a:p>
            <a:endParaRPr lang="en-US"/>
          </a:p>
        </p:txBody>
      </p:sp>
      <p:sp>
        <p:nvSpPr>
          <p:cNvPr id="5" name="TextBox 5"/>
          <p:cNvSpPr txBox="1"/>
          <p:nvPr/>
        </p:nvSpPr>
        <p:spPr>
          <a:xfrm>
            <a:off x="931961" y="3928467"/>
            <a:ext cx="6656785" cy="917575"/>
          </a:xfrm>
          <a:prstGeom prst="rect">
            <a:avLst/>
          </a:prstGeom>
        </p:spPr>
        <p:txBody>
          <a:bodyPr lIns="0" tIns="0" rIns="0" bIns="0" rtlCol="0" anchor="t">
            <a:spAutoFit/>
          </a:bodyPr>
          <a:lstStyle/>
          <a:p>
            <a:pPr algn="l">
              <a:lnSpc>
                <a:spcPts val="6500"/>
              </a:lnSpc>
            </a:pPr>
            <a:r>
              <a:rPr lang="en-US" sz="5187" b="1" spc="-157">
                <a:solidFill>
                  <a:srgbClr val="1F1F1E"/>
                </a:solidFill>
                <a:latin typeface="Arial Bold"/>
                <a:ea typeface="Arial Bold"/>
                <a:cs typeface="Arial Bold"/>
                <a:sym typeface="Arial Bold"/>
              </a:rPr>
              <a:t>Lý Do Chọn Đề Tài</a:t>
            </a:r>
          </a:p>
        </p:txBody>
      </p:sp>
      <p:sp>
        <p:nvSpPr>
          <p:cNvPr id="6" name="Freeform 6" descr="preencoded.png"/>
          <p:cNvSpPr/>
          <p:nvPr/>
        </p:nvSpPr>
        <p:spPr>
          <a:xfrm>
            <a:off x="931961" y="5293221"/>
            <a:ext cx="1331268" cy="2130178"/>
          </a:xfrm>
          <a:custGeom>
            <a:avLst/>
            <a:gdLst/>
            <a:ahLst/>
            <a:cxnLst/>
            <a:rect l="l" t="t" r="r" b="b"/>
            <a:pathLst>
              <a:path w="1331268" h="2130178">
                <a:moveTo>
                  <a:pt x="0" y="0"/>
                </a:moveTo>
                <a:lnTo>
                  <a:pt x="1331268" y="0"/>
                </a:lnTo>
                <a:lnTo>
                  <a:pt x="1331268" y="2130178"/>
                </a:lnTo>
                <a:lnTo>
                  <a:pt x="0" y="2130178"/>
                </a:lnTo>
                <a:lnTo>
                  <a:pt x="0" y="0"/>
                </a:lnTo>
                <a:close/>
              </a:path>
            </a:pathLst>
          </a:custGeom>
          <a:blipFill>
            <a:blip r:embed="rId4"/>
            <a:stretch>
              <a:fillRect l="-3" r="-3"/>
            </a:stretch>
          </a:blipFill>
        </p:spPr>
        <p:txBody>
          <a:bodyPr/>
          <a:lstStyle/>
          <a:p>
            <a:endParaRPr lang="en-US"/>
          </a:p>
        </p:txBody>
      </p:sp>
      <p:sp>
        <p:nvSpPr>
          <p:cNvPr id="7" name="TextBox 7"/>
          <p:cNvSpPr txBox="1"/>
          <p:nvPr/>
        </p:nvSpPr>
        <p:spPr>
          <a:xfrm>
            <a:off x="2662535" y="5464225"/>
            <a:ext cx="4713632" cy="662692"/>
          </a:xfrm>
          <a:prstGeom prst="rect">
            <a:avLst/>
          </a:prstGeom>
        </p:spPr>
        <p:txBody>
          <a:bodyPr lIns="0" tIns="0" rIns="0" bIns="0" rtlCol="0" anchor="t">
            <a:spAutoFit/>
          </a:bodyPr>
          <a:lstStyle/>
          <a:p>
            <a:pPr algn="l">
              <a:lnSpc>
                <a:spcPts val="4771"/>
              </a:lnSpc>
            </a:pPr>
            <a:r>
              <a:rPr lang="en-US" sz="3762" b="1" spc="-115">
                <a:solidFill>
                  <a:srgbClr val="1F1F1E"/>
                </a:solidFill>
                <a:latin typeface="Arial Bold"/>
                <a:ea typeface="Arial Bold"/>
                <a:cs typeface="Arial Bold"/>
                <a:sym typeface="Arial Bold"/>
              </a:rPr>
              <a:t>Nhu Cầu Thực Tế</a:t>
            </a:r>
          </a:p>
        </p:txBody>
      </p:sp>
      <p:sp>
        <p:nvSpPr>
          <p:cNvPr id="8" name="TextBox 8"/>
          <p:cNvSpPr txBox="1"/>
          <p:nvPr/>
        </p:nvSpPr>
        <p:spPr>
          <a:xfrm>
            <a:off x="2662535" y="5954166"/>
            <a:ext cx="14693502" cy="1261294"/>
          </a:xfrm>
          <a:prstGeom prst="rect">
            <a:avLst/>
          </a:prstGeom>
        </p:spPr>
        <p:txBody>
          <a:bodyPr lIns="0" tIns="0" rIns="0" bIns="0" rtlCol="0" anchor="t">
            <a:spAutoFit/>
          </a:bodyPr>
          <a:lstStyle/>
          <a:p>
            <a:pPr algn="l">
              <a:lnSpc>
                <a:spcPts val="4918"/>
              </a:lnSpc>
            </a:pPr>
            <a:r>
              <a:rPr lang="en-US" sz="3062" spc="-63">
                <a:solidFill>
                  <a:srgbClr val="000000"/>
                </a:solidFill>
                <a:latin typeface="Arial"/>
                <a:ea typeface="Arial"/>
                <a:cs typeface="Arial"/>
                <a:sym typeface="Arial"/>
              </a:rPr>
              <a:t>Đa số các cửa hàng điện thoại di động đều chưa có phần mềm quản lý, các phương pháp quản lý đều thực hiện một cách thủ công.</a:t>
            </a:r>
          </a:p>
        </p:txBody>
      </p:sp>
      <p:sp>
        <p:nvSpPr>
          <p:cNvPr id="9" name="Freeform 9" descr="preencoded.png"/>
          <p:cNvSpPr/>
          <p:nvPr/>
        </p:nvSpPr>
        <p:spPr>
          <a:xfrm>
            <a:off x="931961" y="7423397"/>
            <a:ext cx="1331268" cy="2130178"/>
          </a:xfrm>
          <a:custGeom>
            <a:avLst/>
            <a:gdLst/>
            <a:ahLst/>
            <a:cxnLst/>
            <a:rect l="l" t="t" r="r" b="b"/>
            <a:pathLst>
              <a:path w="1331268" h="2130178">
                <a:moveTo>
                  <a:pt x="0" y="0"/>
                </a:moveTo>
                <a:lnTo>
                  <a:pt x="1331268" y="0"/>
                </a:lnTo>
                <a:lnTo>
                  <a:pt x="1331268" y="2130178"/>
                </a:lnTo>
                <a:lnTo>
                  <a:pt x="0" y="2130178"/>
                </a:lnTo>
                <a:lnTo>
                  <a:pt x="0" y="0"/>
                </a:lnTo>
                <a:close/>
              </a:path>
            </a:pathLst>
          </a:custGeom>
          <a:blipFill>
            <a:blip r:embed="rId5"/>
            <a:stretch>
              <a:fillRect l="-3" r="-3"/>
            </a:stretch>
          </a:blipFill>
        </p:spPr>
        <p:txBody>
          <a:bodyPr/>
          <a:lstStyle/>
          <a:p>
            <a:endParaRPr lang="en-US"/>
          </a:p>
        </p:txBody>
      </p:sp>
      <p:sp>
        <p:nvSpPr>
          <p:cNvPr id="10" name="TextBox 10"/>
          <p:cNvSpPr txBox="1"/>
          <p:nvPr/>
        </p:nvSpPr>
        <p:spPr>
          <a:xfrm>
            <a:off x="2662535" y="7575351"/>
            <a:ext cx="4372999" cy="718108"/>
          </a:xfrm>
          <a:prstGeom prst="rect">
            <a:avLst/>
          </a:prstGeom>
        </p:spPr>
        <p:txBody>
          <a:bodyPr lIns="0" tIns="0" rIns="0" bIns="0" rtlCol="0" anchor="t">
            <a:spAutoFit/>
          </a:bodyPr>
          <a:lstStyle/>
          <a:p>
            <a:pPr algn="l">
              <a:lnSpc>
                <a:spcPts val="5025"/>
              </a:lnSpc>
            </a:pPr>
            <a:r>
              <a:rPr lang="en-US" sz="3962" b="1" spc="-121">
                <a:solidFill>
                  <a:srgbClr val="1F1F1E"/>
                </a:solidFill>
                <a:latin typeface="Arial Bold"/>
                <a:ea typeface="Arial Bold"/>
                <a:cs typeface="Arial Bold"/>
                <a:sym typeface="Arial Bold"/>
              </a:rPr>
              <a:t>Tăng Hiệu Quả</a:t>
            </a:r>
          </a:p>
        </p:txBody>
      </p:sp>
      <p:sp>
        <p:nvSpPr>
          <p:cNvPr id="11" name="TextBox 11"/>
          <p:cNvSpPr txBox="1"/>
          <p:nvPr/>
        </p:nvSpPr>
        <p:spPr>
          <a:xfrm>
            <a:off x="2662535" y="8093869"/>
            <a:ext cx="14693502" cy="1218826"/>
          </a:xfrm>
          <a:prstGeom prst="rect">
            <a:avLst/>
          </a:prstGeom>
        </p:spPr>
        <p:txBody>
          <a:bodyPr lIns="0" tIns="0" rIns="0" bIns="0" rtlCol="0" anchor="t">
            <a:spAutoFit/>
          </a:bodyPr>
          <a:lstStyle/>
          <a:p>
            <a:pPr algn="l">
              <a:lnSpc>
                <a:spcPts val="4757"/>
              </a:lnSpc>
            </a:pPr>
            <a:r>
              <a:rPr lang="en-US" sz="2962" spc="-61">
                <a:solidFill>
                  <a:srgbClr val="000000"/>
                </a:solidFill>
                <a:latin typeface="Arial"/>
                <a:ea typeface="Arial"/>
                <a:cs typeface="Arial"/>
                <a:sym typeface="Arial"/>
              </a:rPr>
              <a:t>Giảm thao tác thủ công, mang lại tính chính xác và hiệu quả cao trong công tác quản lý hoạt động kinh doanh.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2262" y="3691613"/>
            <a:ext cx="12435024" cy="3400424"/>
          </a:xfrm>
          <a:prstGeom prst="rect">
            <a:avLst/>
          </a:prstGeom>
        </p:spPr>
        <p:txBody>
          <a:bodyPr lIns="0" tIns="0" rIns="0" bIns="0" rtlCol="0" anchor="t">
            <a:spAutoFit/>
          </a:bodyPr>
          <a:lstStyle/>
          <a:p>
            <a:pPr algn="ctr">
              <a:lnSpc>
                <a:spcPts val="8699"/>
              </a:lnSpc>
            </a:pPr>
            <a:r>
              <a:rPr lang="en-US" sz="9999" b="1">
                <a:solidFill>
                  <a:srgbClr val="0E2F5F"/>
                </a:solidFill>
                <a:latin typeface="Barlow Condensed Heavy"/>
                <a:ea typeface="Barlow Condensed Heavy"/>
                <a:cs typeface="Barlow Condensed Heavy"/>
                <a:sym typeface="Barlow Condensed Heavy"/>
              </a:rPr>
              <a:t>CẢM ƠN THẦY CÔ VÀ CÁC</a:t>
            </a:r>
          </a:p>
          <a:p>
            <a:pPr algn="ctr">
              <a:lnSpc>
                <a:spcPts val="8699"/>
              </a:lnSpc>
            </a:pPr>
            <a:endParaRPr lang="en-US" sz="9999" b="1">
              <a:solidFill>
                <a:srgbClr val="0E2F5F"/>
              </a:solidFill>
              <a:latin typeface="Barlow Condensed Heavy"/>
              <a:ea typeface="Barlow Condensed Heavy"/>
              <a:cs typeface="Barlow Condensed Heavy"/>
              <a:sym typeface="Barlow Condensed Heavy"/>
            </a:endParaRPr>
          </a:p>
          <a:p>
            <a:pPr algn="ctr">
              <a:lnSpc>
                <a:spcPts val="8699"/>
              </a:lnSpc>
            </a:pPr>
            <a:r>
              <a:rPr lang="en-US" sz="9999" b="1">
                <a:solidFill>
                  <a:srgbClr val="0E2F5F"/>
                </a:solidFill>
                <a:latin typeface="Barlow Condensed Heavy"/>
                <a:ea typeface="Barlow Condensed Heavy"/>
                <a:cs typeface="Barlow Condensed Heavy"/>
                <a:sym typeface="Barlow Condensed Heavy"/>
              </a:rPr>
              <a:t> BẠN ĐÃ LẮNG NGHE</a:t>
            </a:r>
          </a:p>
        </p:txBody>
      </p:sp>
      <p:grpSp>
        <p:nvGrpSpPr>
          <p:cNvPr id="3" name="Group 3"/>
          <p:cNvGrpSpPr/>
          <p:nvPr/>
        </p:nvGrpSpPr>
        <p:grpSpPr>
          <a:xfrm>
            <a:off x="7249048" y="7616640"/>
            <a:ext cx="3789904" cy="665701"/>
            <a:chOff x="0" y="0"/>
            <a:chExt cx="998164" cy="175329"/>
          </a:xfrm>
        </p:grpSpPr>
        <p:sp>
          <p:nvSpPr>
            <p:cNvPr id="4" name="Freeform 4"/>
            <p:cNvSpPr/>
            <p:nvPr/>
          </p:nvSpPr>
          <p:spPr>
            <a:xfrm>
              <a:off x="0" y="0"/>
              <a:ext cx="998164" cy="175329"/>
            </a:xfrm>
            <a:custGeom>
              <a:avLst/>
              <a:gdLst/>
              <a:ahLst/>
              <a:cxnLst/>
              <a:rect l="l" t="t" r="r" b="b"/>
              <a:pathLst>
                <a:path w="998164" h="175329">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txBody>
            <a:bodyPr/>
            <a:lstStyle/>
            <a:p>
              <a:endParaRPr lang="en-US"/>
            </a:p>
          </p:txBody>
        </p:sp>
        <p:sp>
          <p:nvSpPr>
            <p:cNvPr id="5" name="TextBox 5"/>
            <p:cNvSpPr txBox="1"/>
            <p:nvPr/>
          </p:nvSpPr>
          <p:spPr>
            <a:xfrm>
              <a:off x="0" y="-47625"/>
              <a:ext cx="998164" cy="222954"/>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3424608" y="-1072654"/>
            <a:ext cx="11438784" cy="2839490"/>
            <a:chOff x="0" y="0"/>
            <a:chExt cx="3012684" cy="747849"/>
          </a:xfrm>
        </p:grpSpPr>
        <p:sp>
          <p:nvSpPr>
            <p:cNvPr id="7" name="Freeform 7"/>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txBody>
            <a:bodyPr/>
            <a:lstStyle/>
            <a:p>
              <a:endParaRPr lang="en-US"/>
            </a:p>
          </p:txBody>
        </p:sp>
        <p:sp>
          <p:nvSpPr>
            <p:cNvPr id="8" name="TextBox 8"/>
            <p:cNvSpPr txBox="1"/>
            <p:nvPr/>
          </p:nvSpPr>
          <p:spPr>
            <a:xfrm>
              <a:off x="0" y="-47625"/>
              <a:ext cx="3012684" cy="795474"/>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9" name="Group 9"/>
          <p:cNvGrpSpPr/>
          <p:nvPr/>
        </p:nvGrpSpPr>
        <p:grpSpPr>
          <a:xfrm>
            <a:off x="8395527" y="1028700"/>
            <a:ext cx="1496945" cy="149694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673581" y="1447879"/>
            <a:ext cx="940838" cy="658587"/>
          </a:xfrm>
          <a:custGeom>
            <a:avLst/>
            <a:gdLst/>
            <a:ahLst/>
            <a:cxnLst/>
            <a:rect l="l" t="t" r="r" b="b"/>
            <a:pathLst>
              <a:path w="940838" h="658587">
                <a:moveTo>
                  <a:pt x="0" y="0"/>
                </a:moveTo>
                <a:lnTo>
                  <a:pt x="940838" y="0"/>
                </a:lnTo>
                <a:lnTo>
                  <a:pt x="940838" y="658587"/>
                </a:lnTo>
                <a:lnTo>
                  <a:pt x="0" y="6585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540585" y="4793091"/>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flipH="1">
            <a:off x="16499636" y="4673890"/>
            <a:ext cx="1519327" cy="469610"/>
          </a:xfrm>
          <a:custGeom>
            <a:avLst/>
            <a:gdLst/>
            <a:ahLst/>
            <a:cxnLst/>
            <a:rect l="l" t="t" r="r" b="b"/>
            <a:pathLst>
              <a:path w="1519327" h="469610">
                <a:moveTo>
                  <a:pt x="1519328" y="0"/>
                </a:moveTo>
                <a:lnTo>
                  <a:pt x="0" y="0"/>
                </a:lnTo>
                <a:lnTo>
                  <a:pt x="0" y="469610"/>
                </a:lnTo>
                <a:lnTo>
                  <a:pt x="1519328" y="469610"/>
                </a:lnTo>
                <a:lnTo>
                  <a:pt x="15193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5" name="Group 15"/>
          <p:cNvGrpSpPr/>
          <p:nvPr/>
        </p:nvGrpSpPr>
        <p:grpSpPr>
          <a:xfrm>
            <a:off x="0" y="8996715"/>
            <a:ext cx="18288000" cy="1290285"/>
            <a:chOff x="0" y="0"/>
            <a:chExt cx="4816593" cy="339828"/>
          </a:xfrm>
        </p:grpSpPr>
        <p:sp>
          <p:nvSpPr>
            <p:cNvPr id="16" name="Freeform 16"/>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0E2F5F"/>
            </a:solidFill>
            <a:ln cap="sq">
              <a:noFill/>
              <a:prstDash val="solid"/>
              <a:miter/>
            </a:ln>
          </p:spPr>
          <p:txBody>
            <a:bodyPr/>
            <a:lstStyle/>
            <a:p>
              <a:endParaRPr lang="en-US"/>
            </a:p>
          </p:txBody>
        </p:sp>
        <p:sp>
          <p:nvSpPr>
            <p:cNvPr id="17" name="TextBox 17"/>
            <p:cNvSpPr txBox="1"/>
            <p:nvPr/>
          </p:nvSpPr>
          <p:spPr>
            <a:xfrm>
              <a:off x="0" y="-47625"/>
              <a:ext cx="4816593" cy="387453"/>
            </a:xfrm>
            <a:prstGeom prst="rect">
              <a:avLst/>
            </a:prstGeom>
          </p:spPr>
          <p:txBody>
            <a:bodyPr lIns="50800" tIns="50800" rIns="50800" bIns="50800" rtlCol="0" anchor="ctr"/>
            <a:lstStyle/>
            <a:p>
              <a:pPr marL="0" lvl="0" indent="0" algn="ctr">
                <a:lnSpc>
                  <a:spcPts val="2800"/>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D4E0EA">
                <a:alpha val="69804"/>
              </a:srgbClr>
            </a:solidFill>
          </p:spPr>
          <p:txBody>
            <a:bodyPr/>
            <a:lstStyle/>
            <a:p>
              <a:endParaRPr lang="en-US"/>
            </a:p>
          </p:txBody>
        </p:sp>
      </p:grpSp>
      <p:sp>
        <p:nvSpPr>
          <p:cNvPr id="4" name="Freeform 4"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7850237" y="2425005"/>
            <a:ext cx="7088237"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Mục Tiêu Nghiên Cứu</a:t>
            </a:r>
          </a:p>
        </p:txBody>
      </p:sp>
      <p:sp>
        <p:nvSpPr>
          <p:cNvPr id="6" name="TextBox 6"/>
          <p:cNvSpPr txBox="1"/>
          <p:nvPr/>
        </p:nvSpPr>
        <p:spPr>
          <a:xfrm>
            <a:off x="7850237" y="4011216"/>
            <a:ext cx="4510088" cy="1109662"/>
          </a:xfrm>
          <a:prstGeom prst="rect">
            <a:avLst/>
          </a:prstGeom>
        </p:spPr>
        <p:txBody>
          <a:bodyPr lIns="0" tIns="0" rIns="0" bIns="0" rtlCol="0" anchor="t">
            <a:spAutoFit/>
          </a:bodyPr>
          <a:lstStyle/>
          <a:p>
            <a:pPr algn="ctr">
              <a:lnSpc>
                <a:spcPts val="7312"/>
              </a:lnSpc>
            </a:pPr>
            <a:r>
              <a:rPr lang="en-US" sz="7312" b="1" spc="-221">
                <a:solidFill>
                  <a:srgbClr val="1F1F1E"/>
                </a:solidFill>
                <a:latin typeface="Arial Bold"/>
                <a:ea typeface="Arial Bold"/>
                <a:cs typeface="Arial Bold"/>
                <a:sym typeface="Arial Bold"/>
              </a:rPr>
              <a:t>1</a:t>
            </a:r>
          </a:p>
        </p:txBody>
      </p:sp>
      <p:sp>
        <p:nvSpPr>
          <p:cNvPr id="7" name="TextBox 7"/>
          <p:cNvSpPr txBox="1"/>
          <p:nvPr/>
        </p:nvSpPr>
        <p:spPr>
          <a:xfrm>
            <a:off x="8333185" y="5224760"/>
            <a:ext cx="3544044" cy="487362"/>
          </a:xfrm>
          <a:prstGeom prst="rect">
            <a:avLst/>
          </a:prstGeom>
        </p:spPr>
        <p:txBody>
          <a:bodyPr lIns="0" tIns="0" rIns="0" bIns="0" rtlCol="0" anchor="t">
            <a:spAutoFit/>
          </a:bodyPr>
          <a:lstStyle/>
          <a:p>
            <a:pPr algn="ctr">
              <a:lnSpc>
                <a:spcPts val="3437"/>
              </a:lnSpc>
            </a:pPr>
            <a:r>
              <a:rPr lang="en-US" sz="2750" b="1" spc="-83">
                <a:solidFill>
                  <a:srgbClr val="1F1F1E"/>
                </a:solidFill>
                <a:latin typeface="Arial Bold"/>
                <a:ea typeface="Arial Bold"/>
                <a:cs typeface="Arial Bold"/>
                <a:sym typeface="Arial Bold"/>
              </a:rPr>
              <a:t>Quản Lý Sản Phẩm</a:t>
            </a:r>
          </a:p>
        </p:txBody>
      </p:sp>
      <p:sp>
        <p:nvSpPr>
          <p:cNvPr id="8" name="TextBox 8"/>
          <p:cNvSpPr txBox="1"/>
          <p:nvPr/>
        </p:nvSpPr>
        <p:spPr>
          <a:xfrm>
            <a:off x="7850237" y="5752059"/>
            <a:ext cx="4510088" cy="2688091"/>
          </a:xfrm>
          <a:prstGeom prst="rect">
            <a:avLst/>
          </a:prstGeom>
        </p:spPr>
        <p:txBody>
          <a:bodyPr lIns="0" tIns="0" rIns="0" bIns="0" rtlCol="0" anchor="t">
            <a:spAutoFit/>
          </a:bodyPr>
          <a:lstStyle/>
          <a:p>
            <a:pPr algn="ctr">
              <a:lnSpc>
                <a:spcPts val="4213"/>
              </a:lnSpc>
            </a:pPr>
            <a:r>
              <a:rPr lang="en-US" sz="2587" spc="-53">
                <a:solidFill>
                  <a:srgbClr val="1F1F1E"/>
                </a:solidFill>
                <a:latin typeface="Arial"/>
                <a:ea typeface="Arial"/>
                <a:cs typeface="Arial"/>
                <a:sym typeface="Arial"/>
              </a:rPr>
              <a:t>Xây dựng một phần mềm quản lý cửa hàng bán điện thoại với các chức năng cơ bản như thêm, sửa, xóa thông tin sản phẩm.</a:t>
            </a:r>
          </a:p>
        </p:txBody>
      </p:sp>
      <p:sp>
        <p:nvSpPr>
          <p:cNvPr id="9" name="TextBox 9"/>
          <p:cNvSpPr txBox="1"/>
          <p:nvPr/>
        </p:nvSpPr>
        <p:spPr>
          <a:xfrm>
            <a:off x="12785526" y="4011216"/>
            <a:ext cx="4510236" cy="1109662"/>
          </a:xfrm>
          <a:prstGeom prst="rect">
            <a:avLst/>
          </a:prstGeom>
        </p:spPr>
        <p:txBody>
          <a:bodyPr lIns="0" tIns="0" rIns="0" bIns="0" rtlCol="0" anchor="t">
            <a:spAutoFit/>
          </a:bodyPr>
          <a:lstStyle/>
          <a:p>
            <a:pPr algn="ctr">
              <a:lnSpc>
                <a:spcPts val="7312"/>
              </a:lnSpc>
            </a:pPr>
            <a:r>
              <a:rPr lang="en-US" sz="7312" b="1" spc="-221">
                <a:solidFill>
                  <a:srgbClr val="1F1F1E"/>
                </a:solidFill>
                <a:latin typeface="Arial Bold"/>
                <a:ea typeface="Arial Bold"/>
                <a:cs typeface="Arial Bold"/>
                <a:sym typeface="Arial Bold"/>
              </a:rPr>
              <a:t>2</a:t>
            </a:r>
          </a:p>
        </p:txBody>
      </p:sp>
      <p:sp>
        <p:nvSpPr>
          <p:cNvPr id="10" name="TextBox 10"/>
          <p:cNvSpPr txBox="1"/>
          <p:nvPr/>
        </p:nvSpPr>
        <p:spPr>
          <a:xfrm>
            <a:off x="13268622" y="5224760"/>
            <a:ext cx="3544044" cy="487362"/>
          </a:xfrm>
          <a:prstGeom prst="rect">
            <a:avLst/>
          </a:prstGeom>
        </p:spPr>
        <p:txBody>
          <a:bodyPr lIns="0" tIns="0" rIns="0" bIns="0" rtlCol="0" anchor="t">
            <a:spAutoFit/>
          </a:bodyPr>
          <a:lstStyle/>
          <a:p>
            <a:pPr algn="ctr">
              <a:lnSpc>
                <a:spcPts val="3437"/>
              </a:lnSpc>
            </a:pPr>
            <a:r>
              <a:rPr lang="en-US" sz="2750" b="1" spc="-83">
                <a:solidFill>
                  <a:srgbClr val="1F1F1E"/>
                </a:solidFill>
                <a:latin typeface="Arial Bold"/>
                <a:ea typeface="Arial Bold"/>
                <a:cs typeface="Arial Bold"/>
                <a:sym typeface="Arial Bold"/>
              </a:rPr>
              <a:t>Nâng Cao Hiệu Quả</a:t>
            </a:r>
          </a:p>
        </p:txBody>
      </p:sp>
      <p:sp>
        <p:nvSpPr>
          <p:cNvPr id="11" name="TextBox 11"/>
          <p:cNvSpPr txBox="1"/>
          <p:nvPr/>
        </p:nvSpPr>
        <p:spPr>
          <a:xfrm>
            <a:off x="12785526" y="5742534"/>
            <a:ext cx="4510236" cy="1734231"/>
          </a:xfrm>
          <a:prstGeom prst="rect">
            <a:avLst/>
          </a:prstGeom>
        </p:spPr>
        <p:txBody>
          <a:bodyPr lIns="0" tIns="0" rIns="0" bIns="0" rtlCol="0" anchor="t">
            <a:spAutoFit/>
          </a:bodyPr>
          <a:lstStyle/>
          <a:p>
            <a:pPr algn="ctr">
              <a:lnSpc>
                <a:spcPts val="4539"/>
              </a:lnSpc>
            </a:pPr>
            <a:r>
              <a:rPr lang="en-US" sz="2787" spc="-57">
                <a:solidFill>
                  <a:srgbClr val="1F1F1E"/>
                </a:solidFill>
                <a:latin typeface="Arial"/>
                <a:ea typeface="Arial"/>
                <a:cs typeface="Arial"/>
                <a:sym typeface="Arial"/>
              </a:rPr>
              <a:t>Giúp các cửa hàng trong việc theo dõi và cập nhật thông tin sản phẩm một cách hiệu quả.</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19800"/>
            <a:ext cx="673099" cy="4267200"/>
            <a:chOff x="0" y="0"/>
            <a:chExt cx="897466" cy="5689600"/>
          </a:xfrm>
        </p:grpSpPr>
        <p:sp>
          <p:nvSpPr>
            <p:cNvPr id="3" name="Freeform 3"/>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7A8E9F">
                <a:alpha val="69804"/>
              </a:srgbClr>
            </a:solidFill>
          </p:spPr>
          <p:txBody>
            <a:bodyPr/>
            <a:lstStyle/>
            <a:p>
              <a:endParaRPr lang="en-US"/>
            </a:p>
          </p:txBody>
        </p:sp>
      </p:grpSp>
      <p:sp>
        <p:nvSpPr>
          <p:cNvPr id="4" name="Freeform 4"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7359550" y="1525083"/>
            <a:ext cx="8382642"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Đối tượng nghiên cứu</a:t>
            </a:r>
          </a:p>
        </p:txBody>
      </p:sp>
      <p:sp>
        <p:nvSpPr>
          <p:cNvPr id="6" name="Freeform 6" descr="preencoded.png"/>
          <p:cNvSpPr/>
          <p:nvPr/>
        </p:nvSpPr>
        <p:spPr>
          <a:xfrm>
            <a:off x="7503029" y="5606393"/>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7503029" y="6522429"/>
            <a:ext cx="3544044"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Ngôn Ngữ C#</a:t>
            </a:r>
          </a:p>
        </p:txBody>
      </p:sp>
      <p:sp>
        <p:nvSpPr>
          <p:cNvPr id="8" name="TextBox 8"/>
          <p:cNvSpPr txBox="1"/>
          <p:nvPr/>
        </p:nvSpPr>
        <p:spPr>
          <a:xfrm>
            <a:off x="7503029" y="7049728"/>
            <a:ext cx="4510088" cy="1672999"/>
          </a:xfrm>
          <a:prstGeom prst="rect">
            <a:avLst/>
          </a:prstGeom>
        </p:spPr>
        <p:txBody>
          <a:bodyPr lIns="0" tIns="0" rIns="0" bIns="0" rtlCol="0" anchor="t">
            <a:spAutoFit/>
          </a:bodyPr>
          <a:lstStyle/>
          <a:p>
            <a:pPr algn="l">
              <a:lnSpc>
                <a:spcPts val="4376"/>
              </a:lnSpc>
            </a:pPr>
            <a:r>
              <a:rPr lang="en-US" sz="2687" spc="-55">
                <a:solidFill>
                  <a:srgbClr val="1F1F1E"/>
                </a:solidFill>
                <a:latin typeface="Arial"/>
                <a:ea typeface="Arial"/>
                <a:cs typeface="Arial"/>
                <a:sym typeface="Arial"/>
              </a:rPr>
              <a:t>Sử dụng ngôn ngữ C# và .NET Framework để xây dựng ứng dụng.</a:t>
            </a:r>
          </a:p>
        </p:txBody>
      </p:sp>
      <p:sp>
        <p:nvSpPr>
          <p:cNvPr id="9" name="Freeform 9" descr="preencoded.png"/>
          <p:cNvSpPr/>
          <p:nvPr/>
        </p:nvSpPr>
        <p:spPr>
          <a:xfrm>
            <a:off x="12438318" y="5606393"/>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2438318" y="6522429"/>
            <a:ext cx="4305857" cy="487362"/>
          </a:xfrm>
          <a:prstGeom prst="rect">
            <a:avLst/>
          </a:prstGeom>
        </p:spPr>
        <p:txBody>
          <a:bodyPr lIns="0" tIns="0" rIns="0" bIns="0" rtlCol="0" anchor="t">
            <a:spAutoFit/>
          </a:bodyPr>
          <a:lstStyle/>
          <a:p>
            <a:pPr algn="l">
              <a:lnSpc>
                <a:spcPts val="3437"/>
              </a:lnSpc>
            </a:pPr>
            <a:r>
              <a:rPr lang="en-US" sz="2750" b="1" spc="-83">
                <a:solidFill>
                  <a:srgbClr val="1F1F1E"/>
                </a:solidFill>
                <a:latin typeface="Arial Bold"/>
                <a:ea typeface="Arial Bold"/>
                <a:cs typeface="Arial Bold"/>
                <a:sym typeface="Arial Bold"/>
              </a:rPr>
              <a:t>Giao Diện Người Dùng</a:t>
            </a:r>
          </a:p>
        </p:txBody>
      </p:sp>
      <p:sp>
        <p:nvSpPr>
          <p:cNvPr id="11" name="TextBox 11"/>
          <p:cNvSpPr txBox="1"/>
          <p:nvPr/>
        </p:nvSpPr>
        <p:spPr>
          <a:xfrm>
            <a:off x="12438318" y="7049728"/>
            <a:ext cx="4510236" cy="2225449"/>
          </a:xfrm>
          <a:prstGeom prst="rect">
            <a:avLst/>
          </a:prstGeom>
        </p:spPr>
        <p:txBody>
          <a:bodyPr lIns="0" tIns="0" rIns="0" bIns="0" rtlCol="0" anchor="t">
            <a:spAutoFit/>
          </a:bodyPr>
          <a:lstStyle/>
          <a:p>
            <a:pPr algn="l">
              <a:lnSpc>
                <a:spcPts val="4376"/>
              </a:lnSpc>
            </a:pPr>
            <a:r>
              <a:rPr lang="en-US" sz="2687" spc="-55">
                <a:solidFill>
                  <a:srgbClr val="1F1F1E"/>
                </a:solidFill>
                <a:latin typeface="Arial"/>
                <a:ea typeface="Arial"/>
                <a:cs typeface="Arial"/>
                <a:sym typeface="Arial"/>
              </a:rPr>
              <a:t>Thiết kế giao diện người dùng trực quan, dễ thao tác, đảm bảo nhân viên có thể sử dụng hiệu quả.</a:t>
            </a:r>
          </a:p>
        </p:txBody>
      </p:sp>
      <p:sp>
        <p:nvSpPr>
          <p:cNvPr id="12" name="TextBox 12"/>
          <p:cNvSpPr txBox="1"/>
          <p:nvPr/>
        </p:nvSpPr>
        <p:spPr>
          <a:xfrm>
            <a:off x="7192284" y="3267054"/>
            <a:ext cx="10067016" cy="1424939"/>
          </a:xfrm>
          <a:prstGeom prst="rect">
            <a:avLst/>
          </a:prstGeom>
        </p:spPr>
        <p:txBody>
          <a:bodyPr lIns="0" tIns="0" rIns="0" bIns="0" rtlCol="0" anchor="t">
            <a:spAutoFit/>
          </a:bodyPr>
          <a:lstStyle/>
          <a:p>
            <a:pPr algn="ctr">
              <a:lnSpc>
                <a:spcPts val="5460"/>
              </a:lnSpc>
              <a:spcBef>
                <a:spcPct val="0"/>
              </a:spcBef>
            </a:pPr>
            <a:r>
              <a:rPr lang="en-US" sz="3900">
                <a:solidFill>
                  <a:srgbClr val="1F1F1E"/>
                </a:solidFill>
                <a:latin typeface="Arial"/>
                <a:ea typeface="Arial"/>
                <a:cs typeface="Arial"/>
                <a:sym typeface="Arial"/>
              </a:rPr>
              <a:t>Đối tượng nghiên cứu của đề tài là các cửa hàng bán điện thoại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E0E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D6CC2"/>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7" name="Freeform 7" descr="preencoded.png"/>
          <p:cNvSpPr/>
          <p:nvPr/>
        </p:nvSpPr>
        <p:spPr>
          <a:xfrm>
            <a:off x="0" y="0"/>
            <a:ext cx="18288000" cy="3328393"/>
          </a:xfrm>
          <a:custGeom>
            <a:avLst/>
            <a:gdLst/>
            <a:ahLst/>
            <a:cxnLst/>
            <a:rect l="l" t="t" r="r" b="b"/>
            <a:pathLst>
              <a:path w="18288000" h="3328393">
                <a:moveTo>
                  <a:pt x="0" y="0"/>
                </a:moveTo>
                <a:lnTo>
                  <a:pt x="18288000" y="0"/>
                </a:lnTo>
                <a:lnTo>
                  <a:pt x="18288000" y="3328393"/>
                </a:lnTo>
                <a:lnTo>
                  <a:pt x="0" y="3328393"/>
                </a:lnTo>
                <a:lnTo>
                  <a:pt x="0" y="0"/>
                </a:lnTo>
                <a:close/>
              </a:path>
            </a:pathLst>
          </a:custGeom>
          <a:blipFill>
            <a:blip r:embed="rId3"/>
            <a:stretch>
              <a:fillRect l="-62" r="-62"/>
            </a:stretch>
          </a:blipFill>
        </p:spPr>
        <p:txBody>
          <a:bodyPr/>
          <a:lstStyle/>
          <a:p>
            <a:endParaRPr lang="en-US"/>
          </a:p>
        </p:txBody>
      </p:sp>
      <p:sp>
        <p:nvSpPr>
          <p:cNvPr id="8" name="TextBox 8"/>
          <p:cNvSpPr txBox="1"/>
          <p:nvPr/>
        </p:nvSpPr>
        <p:spPr>
          <a:xfrm>
            <a:off x="931961" y="3928467"/>
            <a:ext cx="6656785" cy="917575"/>
          </a:xfrm>
          <a:prstGeom prst="rect">
            <a:avLst/>
          </a:prstGeom>
        </p:spPr>
        <p:txBody>
          <a:bodyPr lIns="0" tIns="0" rIns="0" bIns="0" rtlCol="0" anchor="t">
            <a:spAutoFit/>
          </a:bodyPr>
          <a:lstStyle/>
          <a:p>
            <a:pPr algn="l">
              <a:lnSpc>
                <a:spcPts val="6500"/>
              </a:lnSpc>
            </a:pPr>
            <a:r>
              <a:rPr lang="en-US" sz="5187" b="1" spc="-157">
                <a:solidFill>
                  <a:srgbClr val="4B5458"/>
                </a:solidFill>
                <a:latin typeface="Arial Bold"/>
                <a:ea typeface="Arial Bold"/>
                <a:cs typeface="Arial Bold"/>
                <a:sym typeface="Arial Bold"/>
              </a:rPr>
              <a:t>Kết Quả Đạt Được</a:t>
            </a:r>
          </a:p>
        </p:txBody>
      </p:sp>
      <p:sp>
        <p:nvSpPr>
          <p:cNvPr id="9" name="Freeform 9" descr="preencoded.png"/>
          <p:cNvSpPr/>
          <p:nvPr/>
        </p:nvSpPr>
        <p:spPr>
          <a:xfrm>
            <a:off x="931961" y="5293221"/>
            <a:ext cx="1331268" cy="2130178"/>
          </a:xfrm>
          <a:custGeom>
            <a:avLst/>
            <a:gdLst/>
            <a:ahLst/>
            <a:cxnLst/>
            <a:rect l="l" t="t" r="r" b="b"/>
            <a:pathLst>
              <a:path w="1331268" h="2130178">
                <a:moveTo>
                  <a:pt x="0" y="0"/>
                </a:moveTo>
                <a:lnTo>
                  <a:pt x="1331268" y="0"/>
                </a:lnTo>
                <a:lnTo>
                  <a:pt x="1331268" y="2130178"/>
                </a:lnTo>
                <a:lnTo>
                  <a:pt x="0" y="2130178"/>
                </a:lnTo>
                <a:lnTo>
                  <a:pt x="0" y="0"/>
                </a:lnTo>
                <a:close/>
              </a:path>
            </a:pathLst>
          </a:custGeom>
          <a:blipFill>
            <a:blip r:embed="rId4"/>
            <a:stretch>
              <a:fillRect l="-3" r="-3"/>
            </a:stretch>
          </a:blipFill>
        </p:spPr>
        <p:txBody>
          <a:bodyPr/>
          <a:lstStyle/>
          <a:p>
            <a:endParaRPr lang="en-US"/>
          </a:p>
        </p:txBody>
      </p:sp>
      <p:sp>
        <p:nvSpPr>
          <p:cNvPr id="10" name="TextBox 10"/>
          <p:cNvSpPr txBox="1"/>
          <p:nvPr/>
        </p:nvSpPr>
        <p:spPr>
          <a:xfrm>
            <a:off x="2662535" y="5473750"/>
            <a:ext cx="4926211" cy="589962"/>
          </a:xfrm>
          <a:prstGeom prst="rect">
            <a:avLst/>
          </a:prstGeom>
        </p:spPr>
        <p:txBody>
          <a:bodyPr lIns="0" tIns="0" rIns="0" bIns="0" rtlCol="0" anchor="t">
            <a:spAutoFit/>
          </a:bodyPr>
          <a:lstStyle/>
          <a:p>
            <a:pPr algn="l">
              <a:lnSpc>
                <a:spcPts val="4264"/>
              </a:lnSpc>
            </a:pPr>
            <a:r>
              <a:rPr lang="en-US" sz="3362" b="1" spc="-103">
                <a:solidFill>
                  <a:srgbClr val="1F1F1E"/>
                </a:solidFill>
                <a:latin typeface="Arial Bold"/>
                <a:ea typeface="Arial Bold"/>
                <a:cs typeface="Arial Bold"/>
                <a:sym typeface="Arial Bold"/>
              </a:rPr>
              <a:t>Phần Mềm Hoàn Chỉnh</a:t>
            </a:r>
          </a:p>
        </p:txBody>
      </p:sp>
      <p:sp>
        <p:nvSpPr>
          <p:cNvPr id="11" name="TextBox 11"/>
          <p:cNvSpPr txBox="1"/>
          <p:nvPr/>
        </p:nvSpPr>
        <p:spPr>
          <a:xfrm>
            <a:off x="2662535" y="5963691"/>
            <a:ext cx="14693502" cy="1218826"/>
          </a:xfrm>
          <a:prstGeom prst="rect">
            <a:avLst/>
          </a:prstGeom>
        </p:spPr>
        <p:txBody>
          <a:bodyPr lIns="0" tIns="0" rIns="0" bIns="0" rtlCol="0" anchor="t">
            <a:spAutoFit/>
          </a:bodyPr>
          <a:lstStyle/>
          <a:p>
            <a:pPr algn="l">
              <a:lnSpc>
                <a:spcPts val="4757"/>
              </a:lnSpc>
            </a:pPr>
            <a:r>
              <a:rPr lang="en-US" sz="2962" spc="-61">
                <a:solidFill>
                  <a:srgbClr val="1F1F1E"/>
                </a:solidFill>
                <a:latin typeface="Arial"/>
                <a:ea typeface="Arial"/>
                <a:cs typeface="Arial"/>
                <a:sym typeface="Arial"/>
              </a:rPr>
              <a:t>Xây dựng thành công phần mềm ứng dụng quản lý cửa hàng bán điện thoại với đầy đủ chức năng, giúp người dùng có thể quản lý cửa hàng một cách khoa học và hiệu quả.</a:t>
            </a:r>
          </a:p>
        </p:txBody>
      </p:sp>
      <p:sp>
        <p:nvSpPr>
          <p:cNvPr id="12" name="Freeform 12" descr="preencoded.png"/>
          <p:cNvSpPr/>
          <p:nvPr/>
        </p:nvSpPr>
        <p:spPr>
          <a:xfrm>
            <a:off x="931961" y="7423397"/>
            <a:ext cx="1331268" cy="2130178"/>
          </a:xfrm>
          <a:custGeom>
            <a:avLst/>
            <a:gdLst/>
            <a:ahLst/>
            <a:cxnLst/>
            <a:rect l="l" t="t" r="r" b="b"/>
            <a:pathLst>
              <a:path w="1331268" h="2130178">
                <a:moveTo>
                  <a:pt x="0" y="0"/>
                </a:moveTo>
                <a:lnTo>
                  <a:pt x="1331268" y="0"/>
                </a:lnTo>
                <a:lnTo>
                  <a:pt x="1331268" y="2130178"/>
                </a:lnTo>
                <a:lnTo>
                  <a:pt x="0" y="2130178"/>
                </a:lnTo>
                <a:lnTo>
                  <a:pt x="0" y="0"/>
                </a:lnTo>
                <a:close/>
              </a:path>
            </a:pathLst>
          </a:custGeom>
          <a:blipFill>
            <a:blip r:embed="rId5"/>
            <a:stretch>
              <a:fillRect l="-3" r="-3"/>
            </a:stretch>
          </a:blipFill>
        </p:spPr>
        <p:txBody>
          <a:bodyPr/>
          <a:lstStyle/>
          <a:p>
            <a:endParaRPr lang="en-US"/>
          </a:p>
        </p:txBody>
      </p:sp>
      <p:sp>
        <p:nvSpPr>
          <p:cNvPr id="13" name="TextBox 13"/>
          <p:cNvSpPr txBox="1"/>
          <p:nvPr/>
        </p:nvSpPr>
        <p:spPr>
          <a:xfrm>
            <a:off x="2662535" y="7603926"/>
            <a:ext cx="4395708" cy="608144"/>
          </a:xfrm>
          <a:prstGeom prst="rect">
            <a:avLst/>
          </a:prstGeom>
        </p:spPr>
        <p:txBody>
          <a:bodyPr lIns="0" tIns="0" rIns="0" bIns="0" rtlCol="0" anchor="t">
            <a:spAutoFit/>
          </a:bodyPr>
          <a:lstStyle/>
          <a:p>
            <a:pPr algn="l">
              <a:lnSpc>
                <a:spcPts val="4391"/>
              </a:lnSpc>
            </a:pPr>
            <a:r>
              <a:rPr lang="en-US" sz="3462" b="1" spc="-106">
                <a:solidFill>
                  <a:srgbClr val="1F1F1E"/>
                </a:solidFill>
                <a:latin typeface="Arial Bold"/>
                <a:ea typeface="Arial Bold"/>
                <a:cs typeface="Arial Bold"/>
                <a:sym typeface="Arial Bold"/>
              </a:rPr>
              <a:t>Nâng Cao Kỹ Năng</a:t>
            </a:r>
          </a:p>
        </p:txBody>
      </p:sp>
      <p:sp>
        <p:nvSpPr>
          <p:cNvPr id="14" name="TextBox 14"/>
          <p:cNvSpPr txBox="1"/>
          <p:nvPr/>
        </p:nvSpPr>
        <p:spPr>
          <a:xfrm>
            <a:off x="2662535" y="8093869"/>
            <a:ext cx="14693502" cy="1218826"/>
          </a:xfrm>
          <a:prstGeom prst="rect">
            <a:avLst/>
          </a:prstGeom>
        </p:spPr>
        <p:txBody>
          <a:bodyPr lIns="0" tIns="0" rIns="0" bIns="0" rtlCol="0" anchor="t">
            <a:spAutoFit/>
          </a:bodyPr>
          <a:lstStyle/>
          <a:p>
            <a:pPr algn="l">
              <a:lnSpc>
                <a:spcPts val="4757"/>
              </a:lnSpc>
            </a:pPr>
            <a:r>
              <a:rPr lang="en-US" sz="2962" spc="-61">
                <a:solidFill>
                  <a:srgbClr val="1F1F1E"/>
                </a:solidFill>
                <a:latin typeface="Arial"/>
                <a:ea typeface="Arial"/>
                <a:cs typeface="Arial"/>
                <a:sym typeface="Arial"/>
              </a:rPr>
              <a:t>Nắm vững kiến thức về lập trình C#, rèn luyện kỹ năng lập trình hướng đối tượng và cải thiện khả năng phân tích yêu cầu, xây dựng ứng dụng.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txBody>
            <a:bodyPr/>
            <a:lstStyle/>
            <a:p>
              <a:endParaRPr lang="en-US"/>
            </a:p>
          </p:txBody>
        </p:sp>
        <p:sp>
          <p:nvSpPr>
            <p:cNvPr id="5" name="TextBox 5"/>
            <p:cNvSpPr txBox="1"/>
            <p:nvPr/>
          </p:nvSpPr>
          <p:spPr>
            <a:xfrm>
              <a:off x="0" y="-85725"/>
              <a:ext cx="1488104" cy="163827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1509529"/>
            <a:ext cx="5650143" cy="56501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9864" r="-19864"/>
              </a:stretch>
            </a:blipFill>
          </p:spPr>
          <p:txBody>
            <a:bodyPr/>
            <a:lstStyle/>
            <a:p>
              <a:endParaRPr lang="en-US"/>
            </a:p>
          </p:txBody>
        </p:sp>
      </p:grpSp>
      <p:grpSp>
        <p:nvGrpSpPr>
          <p:cNvPr id="8" name="Group 8"/>
          <p:cNvGrpSpPr/>
          <p:nvPr/>
        </p:nvGrpSpPr>
        <p:grpSpPr>
          <a:xfrm>
            <a:off x="4648406" y="1028700"/>
            <a:ext cx="1858734" cy="18587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7169043" y="8817045"/>
            <a:ext cx="2763919" cy="882511"/>
          </a:xfrm>
          <a:custGeom>
            <a:avLst/>
            <a:gdLst/>
            <a:ahLst/>
            <a:cxnLst/>
            <a:rect l="l" t="t" r="r" b="b"/>
            <a:pathLst>
              <a:path w="2763919" h="882511">
                <a:moveTo>
                  <a:pt x="0" y="0"/>
                </a:moveTo>
                <a:lnTo>
                  <a:pt x="2763919" y="0"/>
                </a:lnTo>
                <a:lnTo>
                  <a:pt x="2763919" y="882510"/>
                </a:lnTo>
                <a:lnTo>
                  <a:pt x="0" y="8825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941688" y="9258300"/>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16746736" y="8745736"/>
            <a:ext cx="1025128" cy="1025128"/>
          </a:xfrm>
          <a:custGeom>
            <a:avLst/>
            <a:gdLst/>
            <a:ahLst/>
            <a:cxnLst/>
            <a:rect l="l" t="t" r="r" b="b"/>
            <a:pathLst>
              <a:path w="1025128" h="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6795331" y="965086"/>
            <a:ext cx="11492669" cy="18526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Chương 1: Tổng quan về đề tài cửa hàng bán điện thoại </a:t>
            </a:r>
          </a:p>
        </p:txBody>
      </p:sp>
      <p:sp>
        <p:nvSpPr>
          <p:cNvPr id="16" name="TextBox 16"/>
          <p:cNvSpPr txBox="1"/>
          <p:nvPr/>
        </p:nvSpPr>
        <p:spPr>
          <a:xfrm>
            <a:off x="7169043" y="3483128"/>
            <a:ext cx="9445526" cy="3837897"/>
          </a:xfrm>
          <a:prstGeom prst="rect">
            <a:avLst/>
          </a:prstGeom>
        </p:spPr>
        <p:txBody>
          <a:bodyPr lIns="0" tIns="0" rIns="0" bIns="0" rtlCol="0" anchor="t">
            <a:spAutoFit/>
          </a:bodyPr>
          <a:lstStyle/>
          <a:p>
            <a:pPr algn="l">
              <a:lnSpc>
                <a:spcPts val="6005"/>
              </a:lnSpc>
            </a:pPr>
            <a:r>
              <a:rPr lang="en-US" sz="3687" spc="-75">
                <a:solidFill>
                  <a:srgbClr val="1F1F1E"/>
                </a:solidFill>
                <a:latin typeface="Arial"/>
                <a:ea typeface="Arial"/>
                <a:cs typeface="Arial"/>
                <a:sym typeface="Arial"/>
              </a:rPr>
              <a:t>Đề tài này tập trung vào việc xây dựng một ứng dụng quản lý cửa hàng bán điện thoại, nhằm giải quyết các khó khăn trong việc quản lý thông tin sản phẩm, khách hàng, bảo hành và các giao dịch.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832361"/>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56549" y="2474188"/>
            <a:ext cx="6717459" cy="7354279"/>
            <a:chOff x="0" y="0"/>
            <a:chExt cx="1769207" cy="1936930"/>
          </a:xfrm>
        </p:grpSpPr>
        <p:sp>
          <p:nvSpPr>
            <p:cNvPr id="4" name="Freeform 4"/>
            <p:cNvSpPr/>
            <p:nvPr/>
          </p:nvSpPr>
          <p:spPr>
            <a:xfrm>
              <a:off x="0" y="0"/>
              <a:ext cx="1769207" cy="1936930"/>
            </a:xfrm>
            <a:custGeom>
              <a:avLst/>
              <a:gdLst/>
              <a:ahLst/>
              <a:cxnLst/>
              <a:rect l="l" t="t" r="r" b="b"/>
              <a:pathLst>
                <a:path w="1769207" h="1936930">
                  <a:moveTo>
                    <a:pt x="0" y="0"/>
                  </a:moveTo>
                  <a:lnTo>
                    <a:pt x="1769207" y="0"/>
                  </a:lnTo>
                  <a:lnTo>
                    <a:pt x="1769207" y="1936930"/>
                  </a:lnTo>
                  <a:lnTo>
                    <a:pt x="0" y="1936930"/>
                  </a:lnTo>
                  <a:close/>
                </a:path>
              </a:pathLst>
            </a:custGeom>
            <a:solidFill>
              <a:srgbClr val="E1EDFC"/>
            </a:solidFill>
          </p:spPr>
          <p:txBody>
            <a:bodyPr/>
            <a:lstStyle/>
            <a:p>
              <a:endParaRPr lang="en-US"/>
            </a:p>
          </p:txBody>
        </p:sp>
        <p:sp>
          <p:nvSpPr>
            <p:cNvPr id="5" name="TextBox 5"/>
            <p:cNvSpPr txBox="1"/>
            <p:nvPr/>
          </p:nvSpPr>
          <p:spPr>
            <a:xfrm>
              <a:off x="0" y="-85725"/>
              <a:ext cx="1769207" cy="202265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02780" y="-1359246"/>
            <a:ext cx="1858734" cy="18587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8" name="TextBox 8"/>
            <p:cNvSpPr txBox="1"/>
            <p:nvPr/>
          </p:nvSpPr>
          <p:spPr>
            <a:xfrm>
              <a:off x="76200" y="-9525"/>
              <a:ext cx="660400" cy="7461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5524081" y="-149026"/>
            <a:ext cx="2763919" cy="882511"/>
          </a:xfrm>
          <a:custGeom>
            <a:avLst/>
            <a:gdLst/>
            <a:ahLst/>
            <a:cxnLst/>
            <a:rect l="l" t="t" r="r" b="b"/>
            <a:pathLst>
              <a:path w="2763919" h="882511">
                <a:moveTo>
                  <a:pt x="0" y="0"/>
                </a:moveTo>
                <a:lnTo>
                  <a:pt x="2763919" y="0"/>
                </a:lnTo>
                <a:lnTo>
                  <a:pt x="2763919" y="882511"/>
                </a:lnTo>
                <a:lnTo>
                  <a:pt x="0" y="882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6940" y="9706838"/>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6746736" y="8910977"/>
            <a:ext cx="1025128" cy="1025128"/>
          </a:xfrm>
          <a:custGeom>
            <a:avLst/>
            <a:gdLst/>
            <a:ahLst/>
            <a:cxnLst/>
            <a:rect l="l" t="t" r="r" b="b"/>
            <a:pathLst>
              <a:path w="1025128" h="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5460065" y="600135"/>
            <a:ext cx="7950089" cy="976312"/>
          </a:xfrm>
          <a:prstGeom prst="rect">
            <a:avLst/>
          </a:prstGeom>
        </p:spPr>
        <p:txBody>
          <a:bodyPr lIns="0" tIns="0" rIns="0" bIns="0" rtlCol="0" anchor="t">
            <a:spAutoFit/>
          </a:bodyPr>
          <a:lstStyle/>
          <a:p>
            <a:pPr algn="l">
              <a:lnSpc>
                <a:spcPts val="6937"/>
              </a:lnSpc>
            </a:pPr>
            <a:r>
              <a:rPr lang="en-US" sz="5562" b="1" spc="-167">
                <a:solidFill>
                  <a:srgbClr val="1F1F1E"/>
                </a:solidFill>
                <a:latin typeface="Arial Bold"/>
                <a:ea typeface="Arial Bold"/>
                <a:cs typeface="Arial Bold"/>
                <a:sym typeface="Arial Bold"/>
              </a:rPr>
              <a:t>Sự cần thiết của số hóa</a:t>
            </a:r>
          </a:p>
        </p:txBody>
      </p:sp>
      <p:grpSp>
        <p:nvGrpSpPr>
          <p:cNvPr id="13" name="Group 13"/>
          <p:cNvGrpSpPr/>
          <p:nvPr/>
        </p:nvGrpSpPr>
        <p:grpSpPr>
          <a:xfrm>
            <a:off x="10073572" y="2416584"/>
            <a:ext cx="6673164" cy="7070982"/>
            <a:chOff x="0" y="0"/>
            <a:chExt cx="1757541" cy="1862316"/>
          </a:xfrm>
        </p:grpSpPr>
        <p:sp>
          <p:nvSpPr>
            <p:cNvPr id="14" name="Freeform 14"/>
            <p:cNvSpPr/>
            <p:nvPr/>
          </p:nvSpPr>
          <p:spPr>
            <a:xfrm>
              <a:off x="0" y="0"/>
              <a:ext cx="1757541" cy="1862316"/>
            </a:xfrm>
            <a:custGeom>
              <a:avLst/>
              <a:gdLst/>
              <a:ahLst/>
              <a:cxnLst/>
              <a:rect l="l" t="t" r="r" b="b"/>
              <a:pathLst>
                <a:path w="1757541" h="1862316">
                  <a:moveTo>
                    <a:pt x="0" y="0"/>
                  </a:moveTo>
                  <a:lnTo>
                    <a:pt x="1757541" y="0"/>
                  </a:lnTo>
                  <a:lnTo>
                    <a:pt x="1757541" y="1862316"/>
                  </a:lnTo>
                  <a:lnTo>
                    <a:pt x="0" y="1862316"/>
                  </a:lnTo>
                  <a:close/>
                </a:path>
              </a:pathLst>
            </a:custGeom>
            <a:solidFill>
              <a:srgbClr val="E1EDFC"/>
            </a:solidFill>
          </p:spPr>
          <p:txBody>
            <a:bodyPr/>
            <a:lstStyle/>
            <a:p>
              <a:endParaRPr lang="en-US"/>
            </a:p>
          </p:txBody>
        </p:sp>
        <p:sp>
          <p:nvSpPr>
            <p:cNvPr id="15" name="TextBox 15"/>
            <p:cNvSpPr txBox="1"/>
            <p:nvPr/>
          </p:nvSpPr>
          <p:spPr>
            <a:xfrm>
              <a:off x="0" y="-85725"/>
              <a:ext cx="1757541" cy="1948041"/>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2461515" y="3077024"/>
            <a:ext cx="4707528" cy="791806"/>
          </a:xfrm>
          <a:prstGeom prst="rect">
            <a:avLst/>
          </a:prstGeom>
        </p:spPr>
        <p:txBody>
          <a:bodyPr lIns="0" tIns="0" rIns="0" bIns="0" rtlCol="0" anchor="t">
            <a:spAutoFit/>
          </a:bodyPr>
          <a:lstStyle/>
          <a:p>
            <a:pPr algn="l">
              <a:lnSpc>
                <a:spcPts val="5690"/>
              </a:lnSpc>
            </a:pPr>
            <a:r>
              <a:rPr lang="en-US" sz="4562" b="1" spc="-137">
                <a:solidFill>
                  <a:srgbClr val="1F1F1E"/>
                </a:solidFill>
                <a:latin typeface="Arial Bold"/>
                <a:ea typeface="Arial Bold"/>
                <a:cs typeface="Arial Bold"/>
                <a:sym typeface="Arial Bold"/>
              </a:rPr>
              <a:t>Quản lý thủ công</a:t>
            </a:r>
          </a:p>
        </p:txBody>
      </p:sp>
      <p:sp>
        <p:nvSpPr>
          <p:cNvPr id="17" name="TextBox 17"/>
          <p:cNvSpPr txBox="1"/>
          <p:nvPr/>
        </p:nvSpPr>
        <p:spPr>
          <a:xfrm>
            <a:off x="10858809" y="3077024"/>
            <a:ext cx="5320667" cy="791806"/>
          </a:xfrm>
          <a:prstGeom prst="rect">
            <a:avLst/>
          </a:prstGeom>
        </p:spPr>
        <p:txBody>
          <a:bodyPr lIns="0" tIns="0" rIns="0" bIns="0" rtlCol="0" anchor="t">
            <a:spAutoFit/>
          </a:bodyPr>
          <a:lstStyle/>
          <a:p>
            <a:pPr algn="l">
              <a:lnSpc>
                <a:spcPts val="5690"/>
              </a:lnSpc>
            </a:pPr>
            <a:r>
              <a:rPr lang="en-US" sz="4562" b="1" spc="-137">
                <a:solidFill>
                  <a:srgbClr val="1F1F1E"/>
                </a:solidFill>
                <a:latin typeface="Arial Bold"/>
                <a:ea typeface="Arial Bold"/>
                <a:cs typeface="Arial Bold"/>
                <a:sym typeface="Arial Bold"/>
              </a:rPr>
              <a:t>Lợi ích của số hóa</a:t>
            </a:r>
          </a:p>
        </p:txBody>
      </p:sp>
      <p:sp>
        <p:nvSpPr>
          <p:cNvPr id="18" name="TextBox 18"/>
          <p:cNvSpPr txBox="1"/>
          <p:nvPr/>
        </p:nvSpPr>
        <p:spPr>
          <a:xfrm>
            <a:off x="1808105" y="4229810"/>
            <a:ext cx="6243579" cy="5362030"/>
          </a:xfrm>
          <a:prstGeom prst="rect">
            <a:avLst/>
          </a:prstGeom>
        </p:spPr>
        <p:txBody>
          <a:bodyPr lIns="0" tIns="0" rIns="0" bIns="0" rtlCol="0" anchor="t">
            <a:spAutoFit/>
          </a:bodyPr>
          <a:lstStyle/>
          <a:p>
            <a:pPr algn="l">
              <a:lnSpc>
                <a:spcPts val="6003"/>
              </a:lnSpc>
            </a:pPr>
            <a:r>
              <a:rPr lang="en-US" sz="3687" spc="-73">
                <a:solidFill>
                  <a:srgbClr val="1F1F1E"/>
                </a:solidFill>
                <a:latin typeface="Arial"/>
                <a:ea typeface="Arial"/>
                <a:cs typeface="Arial"/>
                <a:sym typeface="Arial"/>
              </a:rPr>
              <a:t>Quản lý thủ công có thể gây ra nhiều khó khăn như mất nhiều thời gian để cập nhật thông tin sản phẩm, khó khăn trong việc theo dõi lịch sử bảo hành, và thiếu khả năng lưu trữ.</a:t>
            </a:r>
          </a:p>
          <a:p>
            <a:pPr algn="l">
              <a:lnSpc>
                <a:spcPts val="6005"/>
              </a:lnSpc>
            </a:pPr>
            <a:endParaRPr lang="en-US" sz="3687" spc="-73">
              <a:solidFill>
                <a:srgbClr val="1F1F1E"/>
              </a:solidFill>
              <a:latin typeface="Arial"/>
              <a:ea typeface="Arial"/>
              <a:cs typeface="Arial"/>
              <a:sym typeface="Arial"/>
            </a:endParaRPr>
          </a:p>
        </p:txBody>
      </p:sp>
      <p:sp>
        <p:nvSpPr>
          <p:cNvPr id="19" name="TextBox 19"/>
          <p:cNvSpPr txBox="1"/>
          <p:nvPr/>
        </p:nvSpPr>
        <p:spPr>
          <a:xfrm>
            <a:off x="10503157" y="4229810"/>
            <a:ext cx="6243579" cy="5362030"/>
          </a:xfrm>
          <a:prstGeom prst="rect">
            <a:avLst/>
          </a:prstGeom>
        </p:spPr>
        <p:txBody>
          <a:bodyPr lIns="0" tIns="0" rIns="0" bIns="0" rtlCol="0" anchor="t">
            <a:spAutoFit/>
          </a:bodyPr>
          <a:lstStyle/>
          <a:p>
            <a:pPr algn="l">
              <a:lnSpc>
                <a:spcPts val="6003"/>
              </a:lnSpc>
            </a:pPr>
            <a:r>
              <a:rPr lang="en-US" sz="3687" spc="-73">
                <a:solidFill>
                  <a:srgbClr val="1F1F1E"/>
                </a:solidFill>
                <a:latin typeface="Arial"/>
                <a:ea typeface="Arial"/>
                <a:cs typeface="Arial"/>
                <a:sym typeface="Arial"/>
              </a:rPr>
              <a:t>Số hóa giúp các cửa hàng quản lý thông tin một cách hệ thống, đảm bảo dữ liệu sản phẩm, khách hàng, bảo hành, và sữa chữa luôn được cập nhật kịp thời và chính xác.</a:t>
            </a:r>
          </a:p>
          <a:p>
            <a:pPr algn="l">
              <a:lnSpc>
                <a:spcPts val="6005"/>
              </a:lnSpc>
            </a:pPr>
            <a:endParaRPr lang="en-US" sz="3687" spc="-73">
              <a:solidFill>
                <a:srgbClr val="1F1F1E"/>
              </a:solidFill>
              <a:latin typeface="Arial"/>
              <a:ea typeface="Arial"/>
              <a:cs typeface="Arial"/>
              <a:sym typeface="Arial"/>
            </a:endParaRPr>
          </a:p>
        </p:txBody>
      </p:sp>
      <p:sp>
        <p:nvSpPr>
          <p:cNvPr id="20" name="Freeform 20"/>
          <p:cNvSpPr/>
          <p:nvPr/>
        </p:nvSpPr>
        <p:spPr>
          <a:xfrm>
            <a:off x="-915006" y="-3166906"/>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3140</Words>
  <Application>Microsoft Office PowerPoint</Application>
  <PresentationFormat>Custom</PresentationFormat>
  <Paragraphs>352</Paragraphs>
  <Slides>40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Barlow Condensed Heavy</vt:lpstr>
      <vt:lpstr>Arial</vt:lpstr>
      <vt:lpstr>Calibri</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QUAN_LY_CUA_HANG_DIEN_THOAI.pptx</dc:title>
  <dc:creator>HP</dc:creator>
  <cp:lastModifiedBy>Nguyen Thi Huyen Tran</cp:lastModifiedBy>
  <cp:revision>2</cp:revision>
  <dcterms:created xsi:type="dcterms:W3CDTF">2006-08-16T00:00:00Z</dcterms:created>
  <dcterms:modified xsi:type="dcterms:W3CDTF">2025-01-07T16:40:40Z</dcterms:modified>
  <dc:identifier>DAGa3HFcaQw</dc:identifier>
</cp:coreProperties>
</file>